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2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3"/>
  </p:notesMasterIdLst>
  <p:sldIdLst>
    <p:sldId id="766" r:id="rId2"/>
    <p:sldId id="765" r:id="rId3"/>
    <p:sldId id="492" r:id="rId4"/>
    <p:sldId id="493" r:id="rId5"/>
    <p:sldId id="328" r:id="rId6"/>
    <p:sldId id="257" r:id="rId7"/>
    <p:sldId id="258" r:id="rId8"/>
    <p:sldId id="265" r:id="rId9"/>
    <p:sldId id="259" r:id="rId10"/>
    <p:sldId id="266" r:id="rId11"/>
    <p:sldId id="260" r:id="rId12"/>
    <p:sldId id="261" r:id="rId13"/>
    <p:sldId id="404" r:id="rId14"/>
    <p:sldId id="423" r:id="rId15"/>
    <p:sldId id="268" r:id="rId16"/>
    <p:sldId id="262" r:id="rId17"/>
    <p:sldId id="263" r:id="rId18"/>
    <p:sldId id="264" r:id="rId19"/>
    <p:sldId id="270" r:id="rId20"/>
    <p:sldId id="269" r:id="rId21"/>
    <p:sldId id="274" r:id="rId22"/>
    <p:sldId id="275" r:id="rId23"/>
    <p:sldId id="276" r:id="rId24"/>
    <p:sldId id="277" r:id="rId25"/>
    <p:sldId id="278" r:id="rId26"/>
    <p:sldId id="279" r:id="rId27"/>
    <p:sldId id="280" r:id="rId28"/>
    <p:sldId id="608" r:id="rId29"/>
    <p:sldId id="609" r:id="rId30"/>
    <p:sldId id="610" r:id="rId31"/>
    <p:sldId id="611" r:id="rId32"/>
    <p:sldId id="612" r:id="rId33"/>
    <p:sldId id="290" r:id="rId34"/>
    <p:sldId id="289" r:id="rId35"/>
    <p:sldId id="291" r:id="rId36"/>
    <p:sldId id="494" r:id="rId37"/>
    <p:sldId id="497" r:id="rId38"/>
    <p:sldId id="499" r:id="rId39"/>
    <p:sldId id="500" r:id="rId40"/>
    <p:sldId id="639" r:id="rId41"/>
    <p:sldId id="501" r:id="rId42"/>
    <p:sldId id="502" r:id="rId43"/>
    <p:sldId id="503" r:id="rId44"/>
    <p:sldId id="504" r:id="rId45"/>
    <p:sldId id="505" r:id="rId46"/>
    <p:sldId id="506" r:id="rId47"/>
    <p:sldId id="507" r:id="rId48"/>
    <p:sldId id="508" r:id="rId49"/>
    <p:sldId id="509" r:id="rId50"/>
    <p:sldId id="511" r:id="rId51"/>
    <p:sldId id="512" r:id="rId52"/>
    <p:sldId id="513" r:id="rId53"/>
    <p:sldId id="515" r:id="rId54"/>
    <p:sldId id="517" r:id="rId55"/>
    <p:sldId id="518" r:id="rId56"/>
    <p:sldId id="519" r:id="rId57"/>
    <p:sldId id="520" r:id="rId58"/>
    <p:sldId id="521" r:id="rId59"/>
    <p:sldId id="522" r:id="rId60"/>
    <p:sldId id="523" r:id="rId61"/>
    <p:sldId id="640" r:id="rId62"/>
    <p:sldId id="524" r:id="rId63"/>
    <p:sldId id="525" r:id="rId64"/>
    <p:sldId id="641" r:id="rId65"/>
    <p:sldId id="642" r:id="rId66"/>
    <p:sldId id="643" r:id="rId67"/>
    <p:sldId id="644" r:id="rId68"/>
    <p:sldId id="528" r:id="rId69"/>
    <p:sldId id="529" r:id="rId70"/>
    <p:sldId id="535" r:id="rId71"/>
    <p:sldId id="538" r:id="rId72"/>
    <p:sldId id="536" r:id="rId73"/>
    <p:sldId id="613" r:id="rId74"/>
    <p:sldId id="541" r:id="rId75"/>
    <p:sldId id="542" r:id="rId76"/>
    <p:sldId id="543" r:id="rId77"/>
    <p:sldId id="544" r:id="rId78"/>
    <p:sldId id="614" r:id="rId79"/>
    <p:sldId id="615" r:id="rId80"/>
    <p:sldId id="616" r:id="rId81"/>
    <p:sldId id="617" r:id="rId82"/>
    <p:sldId id="618" r:id="rId83"/>
    <p:sldId id="619" r:id="rId84"/>
    <p:sldId id="620" r:id="rId85"/>
    <p:sldId id="621" r:id="rId86"/>
    <p:sldId id="634" r:id="rId87"/>
    <p:sldId id="622" r:id="rId88"/>
    <p:sldId id="635" r:id="rId89"/>
    <p:sldId id="623" r:id="rId90"/>
    <p:sldId id="624" r:id="rId91"/>
    <p:sldId id="636" r:id="rId92"/>
    <p:sldId id="625" r:id="rId93"/>
    <p:sldId id="626" r:id="rId94"/>
    <p:sldId id="637" r:id="rId95"/>
    <p:sldId id="638" r:id="rId96"/>
    <p:sldId id="628" r:id="rId97"/>
    <p:sldId id="629" r:id="rId98"/>
    <p:sldId id="630" r:id="rId99"/>
    <p:sldId id="631" r:id="rId100"/>
    <p:sldId id="632" r:id="rId101"/>
    <p:sldId id="633" r:id="rId102"/>
    <p:sldId id="545" r:id="rId103"/>
    <p:sldId id="546" r:id="rId104"/>
    <p:sldId id="547" r:id="rId105"/>
    <p:sldId id="548" r:id="rId106"/>
    <p:sldId id="549" r:id="rId107"/>
    <p:sldId id="551" r:id="rId108"/>
    <p:sldId id="553" r:id="rId109"/>
    <p:sldId id="554" r:id="rId110"/>
    <p:sldId id="550" r:id="rId111"/>
    <p:sldId id="555" r:id="rId112"/>
    <p:sldId id="556" r:id="rId113"/>
    <p:sldId id="557" r:id="rId114"/>
    <p:sldId id="558" r:id="rId115"/>
    <p:sldId id="560" r:id="rId116"/>
    <p:sldId id="559" r:id="rId117"/>
    <p:sldId id="645" r:id="rId118"/>
    <p:sldId id="646" r:id="rId119"/>
    <p:sldId id="647" r:id="rId120"/>
    <p:sldId id="561" r:id="rId121"/>
    <p:sldId id="562" r:id="rId122"/>
    <p:sldId id="565" r:id="rId123"/>
    <p:sldId id="564" r:id="rId124"/>
    <p:sldId id="567" r:id="rId125"/>
    <p:sldId id="566" r:id="rId126"/>
    <p:sldId id="648" r:id="rId127"/>
    <p:sldId id="568" r:id="rId128"/>
    <p:sldId id="569" r:id="rId129"/>
    <p:sldId id="570" r:id="rId130"/>
    <p:sldId id="571" r:id="rId131"/>
    <p:sldId id="572" r:id="rId132"/>
    <p:sldId id="573" r:id="rId133"/>
    <p:sldId id="574" r:id="rId134"/>
    <p:sldId id="575" r:id="rId135"/>
    <p:sldId id="676" r:id="rId136"/>
    <p:sldId id="649" r:id="rId137"/>
    <p:sldId id="668" r:id="rId138"/>
    <p:sldId id="650" r:id="rId139"/>
    <p:sldId id="651" r:id="rId140"/>
    <p:sldId id="652" r:id="rId141"/>
    <p:sldId id="653" r:id="rId142"/>
    <p:sldId id="654" r:id="rId143"/>
    <p:sldId id="655" r:id="rId144"/>
    <p:sldId id="576" r:id="rId145"/>
    <p:sldId id="577" r:id="rId146"/>
    <p:sldId id="578" r:id="rId147"/>
    <p:sldId id="579" r:id="rId148"/>
    <p:sldId id="580" r:id="rId149"/>
    <p:sldId id="656" r:id="rId150"/>
    <p:sldId id="581" r:id="rId151"/>
    <p:sldId id="657" r:id="rId152"/>
    <p:sldId id="658" r:id="rId153"/>
    <p:sldId id="659" r:id="rId154"/>
    <p:sldId id="660" r:id="rId155"/>
    <p:sldId id="661" r:id="rId156"/>
    <p:sldId id="662" r:id="rId157"/>
    <p:sldId id="663" r:id="rId158"/>
    <p:sldId id="664" r:id="rId159"/>
    <p:sldId id="665" r:id="rId160"/>
    <p:sldId id="666" r:id="rId161"/>
    <p:sldId id="667" r:id="rId162"/>
    <p:sldId id="582" r:id="rId163"/>
    <p:sldId id="583" r:id="rId164"/>
    <p:sldId id="584" r:id="rId165"/>
    <p:sldId id="585" r:id="rId166"/>
    <p:sldId id="586" r:id="rId167"/>
    <p:sldId id="587" r:id="rId168"/>
    <p:sldId id="588" r:id="rId169"/>
    <p:sldId id="590" r:id="rId170"/>
    <p:sldId id="589" r:id="rId171"/>
    <p:sldId id="591" r:id="rId172"/>
    <p:sldId id="669" r:id="rId173"/>
    <p:sldId id="670" r:id="rId174"/>
    <p:sldId id="671" r:id="rId175"/>
    <p:sldId id="672" r:id="rId176"/>
    <p:sldId id="673" r:id="rId177"/>
    <p:sldId id="674" r:id="rId178"/>
    <p:sldId id="675" r:id="rId179"/>
    <p:sldId id="592" r:id="rId180"/>
    <p:sldId id="593" r:id="rId181"/>
    <p:sldId id="594" r:id="rId182"/>
    <p:sldId id="595" r:id="rId183"/>
    <p:sldId id="596" r:id="rId184"/>
    <p:sldId id="597" r:id="rId185"/>
    <p:sldId id="598" r:id="rId186"/>
    <p:sldId id="599" r:id="rId187"/>
    <p:sldId id="600" r:id="rId188"/>
    <p:sldId id="601" r:id="rId189"/>
    <p:sldId id="602" r:id="rId190"/>
    <p:sldId id="603" r:id="rId191"/>
    <p:sldId id="604" r:id="rId192"/>
    <p:sldId id="605" r:id="rId193"/>
    <p:sldId id="606" r:id="rId194"/>
    <p:sldId id="607" r:id="rId195"/>
    <p:sldId id="677" r:id="rId196"/>
    <p:sldId id="710" r:id="rId197"/>
    <p:sldId id="711" r:id="rId198"/>
    <p:sldId id="712" r:id="rId199"/>
    <p:sldId id="721" r:id="rId200"/>
    <p:sldId id="713" r:id="rId201"/>
    <p:sldId id="714" r:id="rId202"/>
    <p:sldId id="715" r:id="rId203"/>
    <p:sldId id="716" r:id="rId204"/>
    <p:sldId id="717" r:id="rId205"/>
    <p:sldId id="718" r:id="rId206"/>
    <p:sldId id="719" r:id="rId207"/>
    <p:sldId id="720" r:id="rId208"/>
    <p:sldId id="678" r:id="rId209"/>
    <p:sldId id="679" r:id="rId210"/>
    <p:sldId id="681" r:id="rId211"/>
    <p:sldId id="682" r:id="rId212"/>
    <p:sldId id="683" r:id="rId213"/>
    <p:sldId id="684" r:id="rId214"/>
    <p:sldId id="685" r:id="rId215"/>
    <p:sldId id="686" r:id="rId216"/>
    <p:sldId id="687" r:id="rId217"/>
    <p:sldId id="688" r:id="rId218"/>
    <p:sldId id="689" r:id="rId219"/>
    <p:sldId id="690" r:id="rId220"/>
    <p:sldId id="691" r:id="rId221"/>
    <p:sldId id="692" r:id="rId222"/>
    <p:sldId id="693" r:id="rId223"/>
    <p:sldId id="694" r:id="rId224"/>
    <p:sldId id="722" r:id="rId225"/>
    <p:sldId id="732" r:id="rId226"/>
    <p:sldId id="760" r:id="rId227"/>
    <p:sldId id="761" r:id="rId228"/>
    <p:sldId id="733" r:id="rId229"/>
    <p:sldId id="734" r:id="rId230"/>
    <p:sldId id="735" r:id="rId231"/>
    <p:sldId id="762" r:id="rId232"/>
    <p:sldId id="763" r:id="rId233"/>
    <p:sldId id="736" r:id="rId234"/>
    <p:sldId id="737" r:id="rId235"/>
    <p:sldId id="738" r:id="rId236"/>
    <p:sldId id="739" r:id="rId237"/>
    <p:sldId id="740" r:id="rId238"/>
    <p:sldId id="741" r:id="rId239"/>
    <p:sldId id="742" r:id="rId240"/>
    <p:sldId id="743" r:id="rId241"/>
    <p:sldId id="744" r:id="rId242"/>
    <p:sldId id="745" r:id="rId243"/>
    <p:sldId id="746" r:id="rId244"/>
    <p:sldId id="747" r:id="rId245"/>
    <p:sldId id="748" r:id="rId246"/>
    <p:sldId id="749" r:id="rId247"/>
    <p:sldId id="750" r:id="rId248"/>
    <p:sldId id="751" r:id="rId249"/>
    <p:sldId id="752" r:id="rId250"/>
    <p:sldId id="753" r:id="rId251"/>
    <p:sldId id="754" r:id="rId252"/>
    <p:sldId id="755" r:id="rId253"/>
    <p:sldId id="756" r:id="rId254"/>
    <p:sldId id="757" r:id="rId255"/>
    <p:sldId id="758" r:id="rId256"/>
    <p:sldId id="759" r:id="rId257"/>
    <p:sldId id="695" r:id="rId258"/>
    <p:sldId id="696" r:id="rId259"/>
    <p:sldId id="697" r:id="rId260"/>
    <p:sldId id="698" r:id="rId261"/>
    <p:sldId id="699" r:id="rId262"/>
    <p:sldId id="700" r:id="rId263"/>
    <p:sldId id="701" r:id="rId264"/>
    <p:sldId id="702" r:id="rId265"/>
    <p:sldId id="703" r:id="rId266"/>
    <p:sldId id="704" r:id="rId267"/>
    <p:sldId id="705" r:id="rId268"/>
    <p:sldId id="706" r:id="rId269"/>
    <p:sldId id="707" r:id="rId270"/>
    <p:sldId id="708" r:id="rId271"/>
    <p:sldId id="709" r:id="rId27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2706" autoAdjust="0"/>
  </p:normalViewPr>
  <p:slideViewPr>
    <p:cSldViewPr snapToGrid="0">
      <p:cViewPr varScale="1">
        <p:scale>
          <a:sx n="50" d="100"/>
          <a:sy n="50" d="100"/>
        </p:scale>
        <p:origin x="-864"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F9BF91A-E04C-47E2-ADCD-4DAB477EF678}" type="datetimeFigureOut">
              <a:rPr lang="en-US" smtClean="0"/>
              <a:pPr/>
              <a:t>7/25/2018</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E4C0CE-5A0A-4E42-96E4-58C9534E2057}" type="slidenum">
              <a:rPr lang="en-US" smtClean="0"/>
              <a:pPr/>
              <a:t>‹#›</a:t>
            </a:fld>
            <a:endParaRPr lang="en-US"/>
          </a:p>
        </p:txBody>
      </p:sp>
    </p:spTree>
    <p:extLst>
      <p:ext uri="{BB962C8B-B14F-4D97-AF65-F5344CB8AC3E}">
        <p14:creationId xmlns:p14="http://schemas.microsoft.com/office/powerpoint/2010/main" xmlns="" val="32037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8A3168-D286-450C-9F68-D7079197724A}" type="datetime1">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35541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A7116-D9D3-4856-BC97-5B1B33527691}" type="datetime1">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228911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1ED64-5AA8-4D8A-97C8-C40D77161A9C}" type="datetime1">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264288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185C4-A0D6-427B-BC2B-359DE0CF71E0}" type="datetime1">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30320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BCD8D-F281-4701-B507-865B4357B53B}" type="datetime1">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12301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80BBC-2A96-4CBF-B324-1901BB37A271}" type="datetime1">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238105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69A85F-3A3F-467F-8D5C-B408F10BDB15}" type="datetime1">
              <a:rPr lang="en-US" smtClean="0"/>
              <a:pPr/>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120411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92F1A-0465-421E-80BB-AC2C7FB6E3BF}" type="datetime1">
              <a:rPr lang="en-US" smtClean="0"/>
              <a:pPr/>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316253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1BB7C-F7FE-4FAE-ABD8-C87DC3F39750}" type="datetime1">
              <a:rPr lang="en-US" smtClean="0"/>
              <a:pPr/>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413869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2BF85-F3DC-462C-8C97-4AA2AD8BB966}" type="datetime1">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211392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3552D-F875-47B2-90B8-117362D01043}" type="datetime1">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176373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4237C-3BD0-4865-AD99-AE31180D037F}" type="datetime1">
              <a:rPr lang="en-US" smtClean="0"/>
              <a:pPr/>
              <a:t>7/25/2018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07081-7272-470F-BCAA-36563EDCC3FD}" type="slidenum">
              <a:rPr lang="en-US" smtClean="0"/>
              <a:pPr/>
              <a:t>‹#›</a:t>
            </a:fld>
            <a:endParaRPr lang="en-US"/>
          </a:p>
        </p:txBody>
      </p:sp>
    </p:spTree>
    <p:extLst>
      <p:ext uri="{BB962C8B-B14F-4D97-AF65-F5344CB8AC3E}">
        <p14:creationId xmlns:p14="http://schemas.microsoft.com/office/powerpoint/2010/main" xmlns="" val="97304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n.wikipedia.org/wiki/File:Dsl_schematic.svg"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800" dirty="0" smtClean="0"/>
          </a:p>
          <a:p>
            <a:pPr algn="ctr">
              <a:buNone/>
            </a:pPr>
            <a:r>
              <a:rPr lang="en-US" sz="4800" dirty="0" smtClean="0"/>
              <a:t>Computer Communication Network</a:t>
            </a:r>
          </a:p>
          <a:p>
            <a:pPr algn="ctr">
              <a:buNone/>
            </a:pPr>
            <a:endParaRPr lang="en-US" sz="4800" dirty="0" smtClean="0"/>
          </a:p>
          <a:p>
            <a:pPr algn="ctr">
              <a:lnSpc>
                <a:spcPct val="100000"/>
              </a:lnSpc>
              <a:spcBef>
                <a:spcPts val="0"/>
              </a:spcBef>
              <a:buNone/>
            </a:pPr>
            <a:r>
              <a:rPr lang="en-US" sz="1800" dirty="0" err="1" smtClean="0"/>
              <a:t>M.T.Hasan</a:t>
            </a:r>
            <a:endParaRPr lang="en-US" sz="1800" dirty="0" smtClean="0"/>
          </a:p>
          <a:p>
            <a:pPr algn="ctr">
              <a:lnSpc>
                <a:spcPct val="100000"/>
              </a:lnSpc>
              <a:spcBef>
                <a:spcPts val="0"/>
              </a:spcBef>
              <a:buNone/>
            </a:pPr>
            <a:r>
              <a:rPr lang="en-US" sz="1800" dirty="0" smtClean="0"/>
              <a:t>Department of  Electronics and Telecommunication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Network Hardware</a:t>
            </a:r>
          </a:p>
        </p:txBody>
      </p:sp>
      <p:sp>
        <p:nvSpPr>
          <p:cNvPr id="3" name="Content Placeholder 2"/>
          <p:cNvSpPr>
            <a:spLocks noGrp="1"/>
          </p:cNvSpPr>
          <p:nvPr>
            <p:ph idx="1"/>
          </p:nvPr>
        </p:nvSpPr>
        <p:spPr>
          <a:xfrm>
            <a:off x="838200" y="1292352"/>
            <a:ext cx="10515600" cy="5429123"/>
          </a:xfrm>
        </p:spPr>
        <p:txBody>
          <a:bodyPr/>
          <a:lstStyle/>
          <a:p>
            <a:pPr marL="0" indent="0" algn="just">
              <a:buNone/>
            </a:pPr>
            <a:r>
              <a:rPr lang="en-US" sz="3000" dirty="0" smtClean="0"/>
              <a:t>There are two types of </a:t>
            </a:r>
            <a:r>
              <a:rPr lang="en-US" sz="3000" b="1" dirty="0" smtClean="0"/>
              <a:t>transmission</a:t>
            </a:r>
            <a:r>
              <a:rPr lang="en-US" sz="3000" dirty="0" smtClean="0"/>
              <a:t> technology (subnet design):</a:t>
            </a:r>
          </a:p>
          <a:p>
            <a:pPr algn="just"/>
            <a:r>
              <a:rPr lang="en-US" sz="3000" b="1" dirty="0" smtClean="0"/>
              <a:t>Point-to-Point </a:t>
            </a:r>
            <a:r>
              <a:rPr lang="en-US" sz="3000" dirty="0" smtClean="0"/>
              <a:t>subnets: </a:t>
            </a:r>
            <a:r>
              <a:rPr lang="en-US" sz="3000" dirty="0"/>
              <a:t>Point-to-point links connect individual pairs of machines.</a:t>
            </a:r>
            <a:r>
              <a:rPr lang="en-US" sz="3000" dirty="0" smtClean="0"/>
              <a:t> (ex. Postal Service, mobile). </a:t>
            </a:r>
          </a:p>
          <a:p>
            <a:pPr lvl="1" algn="just"/>
            <a:r>
              <a:rPr lang="en-US" sz="3000" dirty="0" smtClean="0"/>
              <a:t>Unicasting </a:t>
            </a:r>
            <a:r>
              <a:rPr lang="en-US" sz="3000" dirty="0"/>
              <a:t>– </a:t>
            </a:r>
            <a:r>
              <a:rPr lang="en-US" sz="3000" dirty="0" smtClean="0"/>
              <a:t>one </a:t>
            </a:r>
            <a:r>
              <a:rPr lang="en-US" sz="3000" dirty="0"/>
              <a:t>sender and exactly one receiver</a:t>
            </a:r>
            <a:endParaRPr lang="en-US" sz="3000" dirty="0" smtClean="0"/>
          </a:p>
          <a:p>
            <a:pPr algn="just"/>
            <a:r>
              <a:rPr lang="en-US" sz="3000" b="1" dirty="0" smtClean="0"/>
              <a:t>Broadcast </a:t>
            </a:r>
            <a:r>
              <a:rPr lang="en-US" sz="3000" dirty="0" smtClean="0"/>
              <a:t>subnets: In this system a message is broadcast over the network and all machines have the possibility of receiving the message (ex. LAN, WAN).</a:t>
            </a:r>
          </a:p>
          <a:p>
            <a:pPr lvl="1" algn="just"/>
            <a:r>
              <a:rPr lang="en-US" sz="3000" dirty="0" smtClean="0"/>
              <a:t>Broadcasting </a:t>
            </a:r>
            <a:r>
              <a:rPr lang="en-US" sz="3000" dirty="0"/>
              <a:t>– </a:t>
            </a:r>
            <a:r>
              <a:rPr lang="en-US" sz="3000" dirty="0" smtClean="0"/>
              <a:t>received </a:t>
            </a:r>
            <a:r>
              <a:rPr lang="en-US" sz="3000" dirty="0"/>
              <a:t>and processed by every machine on the network</a:t>
            </a:r>
            <a:endParaRPr lang="en-US" sz="3000" dirty="0" smtClean="0"/>
          </a:p>
          <a:p>
            <a:pPr lvl="1" algn="just"/>
            <a:r>
              <a:rPr lang="en-US" sz="3000" dirty="0" smtClean="0"/>
              <a:t>Multicasting – received and processed by subset of machines</a:t>
            </a:r>
          </a:p>
          <a:p>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a:t>
            </a:fld>
            <a:endParaRPr lang="en-US"/>
          </a:p>
        </p:txBody>
      </p:sp>
    </p:spTree>
    <p:extLst>
      <p:ext uri="{BB962C8B-B14F-4D97-AF65-F5344CB8AC3E}">
        <p14:creationId xmlns:p14="http://schemas.microsoft.com/office/powerpoint/2010/main" xmlns="" val="1893899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Unguided Transmission Media </a:t>
            </a:r>
            <a:r>
              <a:rPr lang="en-US" dirty="0" smtClean="0"/>
              <a:t>- </a:t>
            </a:r>
            <a:r>
              <a:rPr lang="en-US" b="1" dirty="0" smtClean="0"/>
              <a:t>Radio</a:t>
            </a:r>
            <a:endParaRPr lang="en-US" b="1" dirty="0"/>
          </a:p>
        </p:txBody>
      </p:sp>
      <p:sp>
        <p:nvSpPr>
          <p:cNvPr id="3" name="Content Placeholder 2"/>
          <p:cNvSpPr>
            <a:spLocks noGrp="1"/>
          </p:cNvSpPr>
          <p:nvPr>
            <p:ph idx="1"/>
          </p:nvPr>
        </p:nvSpPr>
        <p:spPr>
          <a:xfrm>
            <a:off x="838200" y="1158240"/>
            <a:ext cx="10515600" cy="5563235"/>
          </a:xfrm>
        </p:spPr>
        <p:txBody>
          <a:bodyPr>
            <a:normAutofit/>
          </a:bodyPr>
          <a:lstStyle/>
          <a:p>
            <a:pPr algn="just"/>
            <a:r>
              <a:rPr lang="en-US" sz="3200" dirty="0" smtClean="0"/>
              <a:t>Electromagnetic </a:t>
            </a:r>
            <a:r>
              <a:rPr lang="en-US" sz="3200" dirty="0"/>
              <a:t>wave in the range 30MHz </a:t>
            </a:r>
            <a:r>
              <a:rPr lang="en-US" sz="3200" dirty="0" smtClean="0"/>
              <a:t>~ 1GHz</a:t>
            </a:r>
            <a:endParaRPr lang="en-US" sz="3200" dirty="0"/>
          </a:p>
          <a:p>
            <a:pPr algn="just"/>
            <a:r>
              <a:rPr lang="en-US" sz="3200" dirty="0" smtClean="0"/>
              <a:t>Omnidirectional</a:t>
            </a:r>
            <a:endParaRPr lang="en-US" sz="3200" dirty="0"/>
          </a:p>
          <a:p>
            <a:pPr algn="just"/>
            <a:r>
              <a:rPr lang="en-US" sz="3200" dirty="0" smtClean="0"/>
              <a:t>As </a:t>
            </a:r>
            <a:r>
              <a:rPr lang="en-US" sz="3200" dirty="0"/>
              <a:t>with microwave</a:t>
            </a:r>
            <a:r>
              <a:rPr lang="en-US" sz="3200" dirty="0" smtClean="0"/>
              <a:t>, </a:t>
            </a:r>
            <a:r>
              <a:rPr lang="en-US" sz="3200" dirty="0"/>
              <a:t>d = 7.14 </a:t>
            </a:r>
            <a:r>
              <a:rPr lang="en-US" sz="3200" dirty="0" err="1"/>
              <a:t>Sqrt</a:t>
            </a:r>
            <a:r>
              <a:rPr lang="en-US" sz="3200" dirty="0"/>
              <a:t>((4/3)h); h: antenna height in meters</a:t>
            </a:r>
          </a:p>
          <a:p>
            <a:pPr algn="just"/>
            <a:r>
              <a:rPr lang="en-US" sz="3200" dirty="0" smtClean="0"/>
              <a:t>Less </a:t>
            </a:r>
            <a:r>
              <a:rPr lang="en-US" sz="3200" dirty="0"/>
              <a:t>attenuation than microwave since </a:t>
            </a:r>
            <a:r>
              <a:rPr lang="en-US" sz="3200" dirty="0" smtClean="0"/>
              <a:t>wavelength </a:t>
            </a:r>
            <a:r>
              <a:rPr lang="en-US" sz="3200" dirty="0"/>
              <a:t>is larger</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100</a:t>
            </a:fld>
            <a:endParaRPr lang="en-US"/>
          </a:p>
        </p:txBody>
      </p:sp>
    </p:spTree>
    <p:extLst>
      <p:ext uri="{BB962C8B-B14F-4D97-AF65-F5344CB8AC3E}">
        <p14:creationId xmlns:p14="http://schemas.microsoft.com/office/powerpoint/2010/main" xmlns="" val="15929651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Unguided Transmission Media </a:t>
            </a:r>
            <a:r>
              <a:rPr lang="en-US" dirty="0" smtClean="0"/>
              <a:t>- </a:t>
            </a:r>
            <a:r>
              <a:rPr lang="en-US" b="1" dirty="0" smtClean="0"/>
              <a:t>Infra</a:t>
            </a:r>
            <a:endParaRPr lang="en-US" b="1" dirty="0"/>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smtClean="0"/>
              <a:t>For </a:t>
            </a:r>
            <a:r>
              <a:rPr lang="en-US" sz="3200" dirty="0"/>
              <a:t>short-range communication</a:t>
            </a:r>
          </a:p>
          <a:p>
            <a:pPr lvl="1" algn="just"/>
            <a:r>
              <a:rPr lang="en-US" sz="3200" dirty="0" smtClean="0"/>
              <a:t>Remote </a:t>
            </a:r>
            <a:r>
              <a:rPr lang="en-US" sz="3200" dirty="0"/>
              <a:t>controls for TVs, VCRs, and stereos</a:t>
            </a:r>
          </a:p>
          <a:p>
            <a:pPr lvl="1" algn="just"/>
            <a:r>
              <a:rPr lang="en-US" sz="3200" dirty="0" smtClean="0"/>
              <a:t>Indoor </a:t>
            </a:r>
            <a:r>
              <a:rPr lang="en-US" sz="3200" dirty="0"/>
              <a:t>wireless LANs</a:t>
            </a:r>
          </a:p>
          <a:p>
            <a:pPr algn="just"/>
            <a:r>
              <a:rPr lang="en-US" sz="3200" dirty="0" smtClean="0"/>
              <a:t>Do </a:t>
            </a:r>
            <a:r>
              <a:rPr lang="en-US" sz="3200" dirty="0"/>
              <a:t>not pass through solid walls</a:t>
            </a:r>
          </a:p>
          <a:p>
            <a:pPr lvl="1" algn="just"/>
            <a:r>
              <a:rPr lang="en-US" sz="3200" dirty="0" smtClean="0"/>
              <a:t>Better security and no interference (with a similar system </a:t>
            </a:r>
            <a:r>
              <a:rPr lang="en-US" sz="3200" dirty="0"/>
              <a:t>in adjacent rooms)</a:t>
            </a:r>
          </a:p>
          <a:p>
            <a:pPr algn="just"/>
            <a:r>
              <a:rPr lang="en-US" sz="3200" dirty="0" smtClean="0"/>
              <a:t>No </a:t>
            </a:r>
            <a:r>
              <a:rPr lang="en-US" sz="3200" dirty="0"/>
              <a:t>government license is needed</a:t>
            </a:r>
          </a:p>
          <a:p>
            <a:pPr algn="just"/>
            <a:r>
              <a:rPr lang="en-US" sz="3200" dirty="0" smtClean="0"/>
              <a:t>Cannot </a:t>
            </a:r>
            <a:r>
              <a:rPr lang="en-US" sz="3200" dirty="0"/>
              <a:t>be used outdoors (due to the sunshine)</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101</a:t>
            </a:fld>
            <a:endParaRPr lang="en-US"/>
          </a:p>
        </p:txBody>
      </p:sp>
    </p:spTree>
    <p:extLst>
      <p:ext uri="{BB962C8B-B14F-4D97-AF65-F5344CB8AC3E}">
        <p14:creationId xmlns:p14="http://schemas.microsoft.com/office/powerpoint/2010/main" xmlns="" val="18408109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Switching</a:t>
            </a:r>
            <a:endParaRPr lang="en-US" dirty="0"/>
          </a:p>
        </p:txBody>
      </p:sp>
      <p:sp>
        <p:nvSpPr>
          <p:cNvPr id="3" name="Content Placeholder 2"/>
          <p:cNvSpPr>
            <a:spLocks noGrp="1"/>
          </p:cNvSpPr>
          <p:nvPr>
            <p:ph idx="1"/>
          </p:nvPr>
        </p:nvSpPr>
        <p:spPr>
          <a:xfrm>
            <a:off x="838200" y="1170432"/>
            <a:ext cx="10515600" cy="5551043"/>
          </a:xfrm>
        </p:spPr>
        <p:txBody>
          <a:bodyPr>
            <a:normAutofit fontScale="92500" lnSpcReduction="10000"/>
          </a:bodyPr>
          <a:lstStyle/>
          <a:p>
            <a:pPr algn="just"/>
            <a:r>
              <a:rPr lang="en-US" sz="3200" dirty="0"/>
              <a:t>A network is a set of connected devices. </a:t>
            </a:r>
            <a:endParaRPr lang="en-US" sz="3200" dirty="0" smtClean="0"/>
          </a:p>
          <a:p>
            <a:pPr algn="just"/>
            <a:r>
              <a:rPr lang="en-US" sz="3200" dirty="0" smtClean="0"/>
              <a:t>Whenever </a:t>
            </a:r>
            <a:r>
              <a:rPr lang="en-US" sz="3200" dirty="0"/>
              <a:t>we have multiple devices, we </a:t>
            </a:r>
            <a:r>
              <a:rPr lang="en-US" sz="3200" dirty="0" smtClean="0"/>
              <a:t>have the </a:t>
            </a:r>
            <a:r>
              <a:rPr lang="en-US" sz="3200" dirty="0"/>
              <a:t>problem of how to connect them to make one-to-one communication possible</a:t>
            </a:r>
            <a:r>
              <a:rPr lang="en-US" sz="3200" dirty="0" smtClean="0"/>
              <a:t>.</a:t>
            </a:r>
          </a:p>
          <a:p>
            <a:pPr algn="just"/>
            <a:r>
              <a:rPr lang="en-US" sz="3200" dirty="0"/>
              <a:t>S</a:t>
            </a:r>
            <a:r>
              <a:rPr lang="en-US" sz="3200" dirty="0" smtClean="0"/>
              <a:t>olution </a:t>
            </a:r>
            <a:r>
              <a:rPr lang="en-US" sz="3200" dirty="0"/>
              <a:t>is to make a </a:t>
            </a:r>
            <a:r>
              <a:rPr lang="en-US" sz="3200" dirty="0" smtClean="0"/>
              <a:t>connection </a:t>
            </a:r>
            <a:r>
              <a:rPr lang="en-US" sz="3200" dirty="0"/>
              <a:t>between </a:t>
            </a:r>
            <a:r>
              <a:rPr lang="en-US" sz="3200" dirty="0" smtClean="0"/>
              <a:t>devices: bus topology, mesh topology, star topology….</a:t>
            </a:r>
          </a:p>
          <a:p>
            <a:pPr algn="just"/>
            <a:r>
              <a:rPr lang="en-US" sz="3200" dirty="0" smtClean="0"/>
              <a:t>These solutions are impractical for a very large network.</a:t>
            </a:r>
          </a:p>
          <a:p>
            <a:pPr algn="just"/>
            <a:r>
              <a:rPr lang="en-US" sz="3200" dirty="0" smtClean="0"/>
              <a:t>A better solution is </a:t>
            </a:r>
            <a:r>
              <a:rPr lang="en-US" sz="3200" b="1" dirty="0" smtClean="0"/>
              <a:t>switching</a:t>
            </a:r>
            <a:r>
              <a:rPr lang="en-US" sz="3200" dirty="0" smtClean="0"/>
              <a:t>.</a:t>
            </a:r>
          </a:p>
          <a:p>
            <a:pPr algn="just"/>
            <a:r>
              <a:rPr lang="en-US" sz="3200" dirty="0"/>
              <a:t>A switched network consists of a series of </a:t>
            </a:r>
            <a:r>
              <a:rPr lang="en-US" sz="3200" dirty="0" smtClean="0"/>
              <a:t>interlinked nodes</a:t>
            </a:r>
            <a:r>
              <a:rPr lang="en-US" sz="3200" dirty="0"/>
              <a:t>, called switches. </a:t>
            </a:r>
            <a:endParaRPr lang="en-US" sz="3200" dirty="0" smtClean="0"/>
          </a:p>
          <a:p>
            <a:pPr algn="just"/>
            <a:r>
              <a:rPr lang="en-US" sz="3200" dirty="0" smtClean="0"/>
              <a:t>Switches </a:t>
            </a:r>
            <a:r>
              <a:rPr lang="en-US" sz="3200" dirty="0"/>
              <a:t>are devices capable of creating temporary </a:t>
            </a:r>
            <a:r>
              <a:rPr lang="en-US" sz="3200" dirty="0" smtClean="0"/>
              <a:t>connections between </a:t>
            </a:r>
            <a:r>
              <a:rPr lang="en-US" sz="3200" dirty="0"/>
              <a:t>two or more devices linked to the switch.</a:t>
            </a:r>
            <a:endParaRPr lang="en-US" sz="3200" dirty="0" smtClean="0"/>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102</a:t>
            </a:fld>
            <a:endParaRPr lang="en-US"/>
          </a:p>
        </p:txBody>
      </p:sp>
    </p:spTree>
    <p:extLst>
      <p:ext uri="{BB962C8B-B14F-4D97-AF65-F5344CB8AC3E}">
        <p14:creationId xmlns:p14="http://schemas.microsoft.com/office/powerpoint/2010/main" xmlns="" val="40932528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Switching</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103</a:t>
            </a:fld>
            <a:endParaRPr lang="en-US"/>
          </a:p>
        </p:txBody>
      </p:sp>
      <p:pic>
        <p:nvPicPr>
          <p:cNvPr id="5" name="Picture 4"/>
          <p:cNvPicPr>
            <a:picLocks noChangeAspect="1"/>
          </p:cNvPicPr>
          <p:nvPr/>
        </p:nvPicPr>
        <p:blipFill>
          <a:blip r:embed="rId2"/>
          <a:stretch>
            <a:fillRect/>
          </a:stretch>
        </p:blipFill>
        <p:spPr>
          <a:xfrm>
            <a:off x="1143412" y="1475290"/>
            <a:ext cx="9905176" cy="4881060"/>
          </a:xfrm>
          <a:prstGeom prst="rect">
            <a:avLst/>
          </a:prstGeom>
        </p:spPr>
      </p:pic>
    </p:spTree>
    <p:extLst>
      <p:ext uri="{BB962C8B-B14F-4D97-AF65-F5344CB8AC3E}">
        <p14:creationId xmlns:p14="http://schemas.microsoft.com/office/powerpoint/2010/main" xmlns="" val="25259889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Switching</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There are three methods of Switching: </a:t>
            </a:r>
          </a:p>
          <a:p>
            <a:pPr lvl="1" algn="just"/>
            <a:r>
              <a:rPr lang="en-US" sz="3200" dirty="0" smtClean="0"/>
              <a:t>Circuit Switching</a:t>
            </a:r>
          </a:p>
          <a:p>
            <a:pPr lvl="1" algn="just"/>
            <a:r>
              <a:rPr lang="en-US" sz="3200" dirty="0" smtClean="0"/>
              <a:t>Packet Switching</a:t>
            </a:r>
          </a:p>
          <a:p>
            <a:r>
              <a:rPr lang="en-US" sz="3200" dirty="0" smtClean="0"/>
              <a:t>Networks can be divided into </a:t>
            </a:r>
            <a:r>
              <a:rPr lang="en-US" sz="3200" dirty="0"/>
              <a:t>three broad categories: </a:t>
            </a:r>
            <a:endParaRPr lang="en-US" sz="3200" dirty="0" smtClean="0"/>
          </a:p>
          <a:p>
            <a:pPr lvl="1"/>
            <a:r>
              <a:rPr lang="en-US" sz="3200" dirty="0" smtClean="0"/>
              <a:t>circuit-switched networks</a:t>
            </a:r>
            <a:endParaRPr lang="en-US" sz="3200" dirty="0"/>
          </a:p>
          <a:p>
            <a:pPr lvl="1"/>
            <a:r>
              <a:rPr lang="en-US" sz="3200" dirty="0"/>
              <a:t>packet-switched </a:t>
            </a:r>
            <a:r>
              <a:rPr lang="en-US" sz="3200" dirty="0" smtClean="0"/>
              <a:t>networks </a:t>
            </a:r>
          </a:p>
          <a:p>
            <a:pPr lvl="2"/>
            <a:r>
              <a:rPr lang="en-US" sz="2800" dirty="0" smtClean="0"/>
              <a:t>Datagram networks</a:t>
            </a:r>
          </a:p>
          <a:p>
            <a:pPr lvl="2"/>
            <a:r>
              <a:rPr lang="en-US" sz="2800" dirty="0" smtClean="0"/>
              <a:t>Virtual circuit networks</a:t>
            </a:r>
          </a:p>
          <a:p>
            <a:endParaRPr lang="en-US" sz="3200" dirty="0" smtClean="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104</a:t>
            </a:fld>
            <a:endParaRPr lang="en-US"/>
          </a:p>
        </p:txBody>
      </p:sp>
    </p:spTree>
    <p:extLst>
      <p:ext uri="{BB962C8B-B14F-4D97-AF65-F5344CB8AC3E}">
        <p14:creationId xmlns:p14="http://schemas.microsoft.com/office/powerpoint/2010/main" xmlns="" val="3245063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Circuit Switched Networks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A circuit-switched network is made of a set of switches connected by physical links</a:t>
            </a:r>
            <a:r>
              <a:rPr lang="en-US" sz="3200" dirty="0" smtClean="0"/>
              <a:t>, in </a:t>
            </a:r>
            <a:r>
              <a:rPr lang="en-US" sz="3200" dirty="0"/>
              <a:t>which each link is divided into </a:t>
            </a:r>
            <a:r>
              <a:rPr lang="en-US" sz="3200" i="1" dirty="0"/>
              <a:t>n </a:t>
            </a:r>
            <a:r>
              <a:rPr lang="en-US" sz="3200" dirty="0"/>
              <a:t>channels</a:t>
            </a:r>
            <a:r>
              <a:rPr lang="en-US" sz="3200" dirty="0" smtClean="0"/>
              <a:t>.</a:t>
            </a:r>
          </a:p>
          <a:p>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105</a:t>
            </a:fld>
            <a:endParaRPr lang="en-US"/>
          </a:p>
        </p:txBody>
      </p:sp>
      <p:pic>
        <p:nvPicPr>
          <p:cNvPr id="5" name="Picture 4"/>
          <p:cNvPicPr>
            <a:picLocks noChangeAspect="1"/>
          </p:cNvPicPr>
          <p:nvPr/>
        </p:nvPicPr>
        <p:blipFill>
          <a:blip r:embed="rId2"/>
          <a:stretch>
            <a:fillRect/>
          </a:stretch>
        </p:blipFill>
        <p:spPr>
          <a:xfrm>
            <a:off x="3333998" y="2562982"/>
            <a:ext cx="6400800" cy="3793368"/>
          </a:xfrm>
          <a:prstGeom prst="rect">
            <a:avLst/>
          </a:prstGeom>
        </p:spPr>
      </p:pic>
    </p:spTree>
    <p:extLst>
      <p:ext uri="{BB962C8B-B14F-4D97-AF65-F5344CB8AC3E}">
        <p14:creationId xmlns:p14="http://schemas.microsoft.com/office/powerpoint/2010/main" xmlns="" val="17972252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Circuit Switched Networks</a:t>
            </a:r>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lnSpc>
                <a:spcPct val="80000"/>
              </a:lnSpc>
            </a:pPr>
            <a:r>
              <a:rPr lang="en-US" altLang="zh-CN" dirty="0"/>
              <a:t>Circuit switching:</a:t>
            </a:r>
          </a:p>
          <a:p>
            <a:pPr lvl="1" algn="just">
              <a:lnSpc>
                <a:spcPct val="80000"/>
              </a:lnSpc>
            </a:pPr>
            <a:r>
              <a:rPr lang="en-US" altLang="zh-CN" sz="2800" dirty="0"/>
              <a:t>There is a d</a:t>
            </a:r>
            <a:r>
              <a:rPr lang="en-US" altLang="en-US" sz="2800" dirty="0"/>
              <a:t>edicated communication path between two stations (end-to-end)</a:t>
            </a:r>
            <a:endParaRPr lang="en-US" altLang="zh-CN" sz="2800" dirty="0"/>
          </a:p>
          <a:p>
            <a:pPr lvl="1" algn="just">
              <a:lnSpc>
                <a:spcPct val="80000"/>
              </a:lnSpc>
            </a:pPr>
            <a:r>
              <a:rPr lang="en-US" altLang="zh-CN" sz="2800" dirty="0"/>
              <a:t>The path is a connected sequence of links between network nodes. On each physical link, a logical channel is dedicated to the connection.</a:t>
            </a:r>
            <a:endParaRPr lang="en-US" altLang="en-US" sz="2800" dirty="0"/>
          </a:p>
          <a:p>
            <a:pPr algn="just">
              <a:lnSpc>
                <a:spcPct val="80000"/>
              </a:lnSpc>
            </a:pPr>
            <a:r>
              <a:rPr lang="en-US" altLang="zh-CN" dirty="0"/>
              <a:t>Communication via circuit switching has t</a:t>
            </a:r>
            <a:r>
              <a:rPr lang="en-US" altLang="en-US" dirty="0"/>
              <a:t>hree phases</a:t>
            </a:r>
            <a:r>
              <a:rPr lang="en-US" altLang="zh-CN" dirty="0"/>
              <a:t>:</a:t>
            </a:r>
            <a:endParaRPr lang="en-US" altLang="en-US" dirty="0"/>
          </a:p>
          <a:p>
            <a:pPr lvl="1" algn="just">
              <a:lnSpc>
                <a:spcPct val="80000"/>
              </a:lnSpc>
            </a:pPr>
            <a:r>
              <a:rPr lang="en-US" altLang="en-US" sz="2800" dirty="0"/>
              <a:t>Circuit establishment (link by link)</a:t>
            </a:r>
            <a:endParaRPr lang="en-US" altLang="zh-CN" sz="2800" dirty="0"/>
          </a:p>
          <a:p>
            <a:pPr lvl="2" algn="just">
              <a:lnSpc>
                <a:spcPct val="80000"/>
              </a:lnSpc>
            </a:pPr>
            <a:r>
              <a:rPr lang="en-US" altLang="zh-CN" sz="2800" dirty="0"/>
              <a:t>Routing &amp; resource allocation (FDM or TDM)</a:t>
            </a:r>
            <a:endParaRPr lang="en-US" altLang="en-US" sz="2800" dirty="0"/>
          </a:p>
          <a:p>
            <a:pPr lvl="1" algn="just">
              <a:lnSpc>
                <a:spcPct val="80000"/>
              </a:lnSpc>
            </a:pPr>
            <a:r>
              <a:rPr lang="en-US" altLang="en-US" sz="2800" dirty="0"/>
              <a:t>Data transfer</a:t>
            </a:r>
          </a:p>
          <a:p>
            <a:pPr lvl="1" algn="just">
              <a:lnSpc>
                <a:spcPct val="80000"/>
              </a:lnSpc>
            </a:pPr>
            <a:r>
              <a:rPr lang="en-US" altLang="en-US" sz="2800" dirty="0"/>
              <a:t>Circuit disconnect</a:t>
            </a:r>
            <a:endParaRPr lang="en-US" altLang="zh-CN" sz="2800" dirty="0"/>
          </a:p>
          <a:p>
            <a:pPr lvl="2" algn="just">
              <a:lnSpc>
                <a:spcPct val="80000"/>
              </a:lnSpc>
            </a:pPr>
            <a:r>
              <a:rPr lang="en-US" altLang="zh-CN" sz="2800" dirty="0"/>
              <a:t>Deallocate the dedicated resources</a:t>
            </a:r>
            <a:endParaRPr lang="en-US" altLang="en-US" sz="2800" dirty="0"/>
          </a:p>
          <a:p>
            <a:pPr algn="just">
              <a:lnSpc>
                <a:spcPct val="80000"/>
              </a:lnSpc>
            </a:pPr>
            <a:r>
              <a:rPr lang="en-US" altLang="en-US" dirty="0"/>
              <a:t>The switches must know how to find the route to the destination and how to allocate bandwidth (channel) to establish </a:t>
            </a:r>
            <a:r>
              <a:rPr lang="en-US" altLang="zh-CN" dirty="0"/>
              <a:t>a </a:t>
            </a:r>
            <a:r>
              <a:rPr lang="en-US" altLang="en-US" dirty="0"/>
              <a:t>connection.</a:t>
            </a:r>
            <a:endParaRPr lang="en-US" altLang="zh-CN"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106</a:t>
            </a:fld>
            <a:endParaRPr lang="en-US"/>
          </a:p>
        </p:txBody>
      </p:sp>
    </p:spTree>
    <p:extLst>
      <p:ext uri="{BB962C8B-B14F-4D97-AF65-F5344CB8AC3E}">
        <p14:creationId xmlns:p14="http://schemas.microsoft.com/office/powerpoint/2010/main" xmlns="" val="15316332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Circuit Switched Networks</a:t>
            </a:r>
          </a:p>
        </p:txBody>
      </p:sp>
      <p:sp>
        <p:nvSpPr>
          <p:cNvPr id="3" name="Content Placeholder 2"/>
          <p:cNvSpPr>
            <a:spLocks noGrp="1"/>
          </p:cNvSpPr>
          <p:nvPr>
            <p:ph idx="1"/>
          </p:nvPr>
        </p:nvSpPr>
        <p:spPr>
          <a:xfrm>
            <a:off x="838200" y="1170432"/>
            <a:ext cx="10515600" cy="5551043"/>
          </a:xfrm>
        </p:spPr>
        <p:txBody>
          <a:bodyPr>
            <a:normAutofit/>
          </a:bodyPr>
          <a:lstStyle/>
          <a:p>
            <a:pPr algn="just">
              <a:lnSpc>
                <a:spcPct val="80000"/>
              </a:lnSpc>
            </a:pPr>
            <a:r>
              <a:rPr lang="en-US" altLang="en-US" sz="3200" dirty="0"/>
              <a:t>Inefficien</a:t>
            </a:r>
            <a:r>
              <a:rPr lang="en-US" altLang="zh-CN" sz="3200" dirty="0"/>
              <a:t>cy</a:t>
            </a:r>
            <a:endParaRPr lang="en-US" altLang="en-US" sz="3200" dirty="0"/>
          </a:p>
          <a:p>
            <a:pPr lvl="1" algn="just">
              <a:lnSpc>
                <a:spcPct val="80000"/>
              </a:lnSpc>
            </a:pPr>
            <a:r>
              <a:rPr lang="en-US" altLang="en-US" sz="3200" dirty="0"/>
              <a:t>Channel capacity is dedicated for the whole duration of a connection</a:t>
            </a:r>
          </a:p>
          <a:p>
            <a:pPr lvl="1" algn="just">
              <a:lnSpc>
                <a:spcPct val="80000"/>
              </a:lnSpc>
            </a:pPr>
            <a:r>
              <a:rPr lang="en-US" altLang="en-US" sz="3200" dirty="0"/>
              <a:t>If no data, capacity is wasted</a:t>
            </a:r>
          </a:p>
          <a:p>
            <a:pPr algn="just">
              <a:lnSpc>
                <a:spcPct val="80000"/>
              </a:lnSpc>
            </a:pPr>
            <a:r>
              <a:rPr lang="en-US" altLang="zh-CN" sz="3200" dirty="0"/>
              <a:t>Delay</a:t>
            </a:r>
          </a:p>
          <a:p>
            <a:pPr lvl="1" algn="just">
              <a:lnSpc>
                <a:spcPct val="80000"/>
              </a:lnSpc>
            </a:pPr>
            <a:r>
              <a:rPr lang="en-US" altLang="zh-CN" sz="3200" dirty="0"/>
              <a:t>Long initial delay: circuit establishment </a:t>
            </a:r>
            <a:r>
              <a:rPr lang="en-US" altLang="en-US" sz="3200" dirty="0"/>
              <a:t>takes time</a:t>
            </a:r>
            <a:endParaRPr lang="en-US" altLang="zh-CN" sz="3200" dirty="0"/>
          </a:p>
          <a:p>
            <a:pPr lvl="1" algn="just">
              <a:lnSpc>
                <a:spcPct val="80000"/>
              </a:lnSpc>
            </a:pPr>
            <a:r>
              <a:rPr lang="en-US" altLang="zh-CN" sz="3200" dirty="0"/>
              <a:t>Low data delay: after the circuit establishment, information is transmitted at a fixed data rate with no delay other than the propagation delay. The delay at each node is negligible.</a:t>
            </a:r>
            <a:endParaRPr lang="en-US" altLang="en-US" sz="3200" dirty="0"/>
          </a:p>
          <a:p>
            <a:pPr algn="just">
              <a:lnSpc>
                <a:spcPct val="80000"/>
              </a:lnSpc>
            </a:pPr>
            <a:r>
              <a:rPr lang="en-US" altLang="en-US" sz="3200" dirty="0"/>
              <a:t>Developed for voice traffic (public telephone network) but can also applied to data traffic</a:t>
            </a:r>
            <a:r>
              <a:rPr lang="en-US" altLang="en-US" sz="3200" dirty="0" smtClean="0"/>
              <a:t>.</a:t>
            </a:r>
            <a:endParaRPr lang="en-US" altLang="zh-CN"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107</a:t>
            </a:fld>
            <a:endParaRPr lang="en-US"/>
          </a:p>
        </p:txBody>
      </p:sp>
    </p:spTree>
    <p:extLst>
      <p:ext uri="{BB962C8B-B14F-4D97-AF65-F5344CB8AC3E}">
        <p14:creationId xmlns:p14="http://schemas.microsoft.com/office/powerpoint/2010/main" xmlns="" val="1659869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Packet Switching</a:t>
            </a:r>
            <a:endParaRPr lang="en-US" dirty="0"/>
          </a:p>
        </p:txBody>
      </p:sp>
      <p:sp>
        <p:nvSpPr>
          <p:cNvPr id="3" name="Content Placeholder 2"/>
          <p:cNvSpPr>
            <a:spLocks noGrp="1"/>
          </p:cNvSpPr>
          <p:nvPr>
            <p:ph idx="1"/>
          </p:nvPr>
        </p:nvSpPr>
        <p:spPr>
          <a:xfrm>
            <a:off x="838200" y="1170432"/>
            <a:ext cx="10515600" cy="5551043"/>
          </a:xfrm>
        </p:spPr>
        <p:txBody>
          <a:bodyPr>
            <a:noAutofit/>
          </a:bodyPr>
          <a:lstStyle/>
          <a:p>
            <a:pPr algn="just"/>
            <a:r>
              <a:rPr lang="en-US" altLang="en-US" sz="3000" dirty="0"/>
              <a:t>Data </a:t>
            </a:r>
            <a:r>
              <a:rPr lang="en-US" altLang="zh-CN" sz="3000" dirty="0"/>
              <a:t>are </a:t>
            </a:r>
            <a:r>
              <a:rPr lang="en-US" altLang="en-US" sz="3000" dirty="0"/>
              <a:t>transmitted in </a:t>
            </a:r>
            <a:r>
              <a:rPr lang="en-US" altLang="zh-CN" sz="3000" dirty="0"/>
              <a:t>short</a:t>
            </a:r>
            <a:r>
              <a:rPr lang="en-US" altLang="en-US" sz="3000" dirty="0"/>
              <a:t> </a:t>
            </a:r>
            <a:r>
              <a:rPr lang="en-US" altLang="en-US" sz="3000" dirty="0">
                <a:solidFill>
                  <a:srgbClr val="FF0000"/>
                </a:solidFill>
              </a:rPr>
              <a:t>packets</a:t>
            </a:r>
          </a:p>
          <a:p>
            <a:pPr lvl="1" algn="just"/>
            <a:r>
              <a:rPr lang="en-US" altLang="en-US" sz="3000" dirty="0"/>
              <a:t>Typically </a:t>
            </a:r>
            <a:r>
              <a:rPr lang="en-US" altLang="zh-CN" sz="3000" dirty="0"/>
              <a:t>at the order of </a:t>
            </a:r>
            <a:r>
              <a:rPr lang="en-US" altLang="en-US" sz="3000" dirty="0"/>
              <a:t>1000 </a:t>
            </a:r>
            <a:r>
              <a:rPr lang="en-US" altLang="zh-CN" sz="3000" dirty="0"/>
              <a:t>bytes</a:t>
            </a:r>
            <a:endParaRPr lang="en-US" altLang="en-US" sz="3000" dirty="0"/>
          </a:p>
          <a:p>
            <a:pPr lvl="1" algn="just"/>
            <a:r>
              <a:rPr lang="en-US" altLang="en-US" sz="3000" dirty="0"/>
              <a:t>Longer messages </a:t>
            </a:r>
            <a:r>
              <a:rPr lang="en-US" altLang="zh-CN" sz="3000" dirty="0"/>
              <a:t>are </a:t>
            </a:r>
            <a:r>
              <a:rPr lang="en-US" altLang="en-US" sz="3000" dirty="0"/>
              <a:t>split into series of packets</a:t>
            </a:r>
          </a:p>
          <a:p>
            <a:pPr lvl="1" algn="just"/>
            <a:r>
              <a:rPr lang="en-US" altLang="en-US" sz="3000" dirty="0"/>
              <a:t>Each packet contains a portion of user data plus some control info</a:t>
            </a:r>
          </a:p>
          <a:p>
            <a:pPr algn="just"/>
            <a:r>
              <a:rPr lang="en-US" altLang="en-US" sz="3000" dirty="0"/>
              <a:t>Control info</a:t>
            </a:r>
            <a:r>
              <a:rPr lang="en-US" altLang="zh-CN" sz="3000" dirty="0"/>
              <a:t> contains at least</a:t>
            </a:r>
            <a:endParaRPr lang="en-US" altLang="en-US" sz="3000" dirty="0"/>
          </a:p>
          <a:p>
            <a:pPr lvl="1" algn="just"/>
            <a:r>
              <a:rPr lang="en-US" altLang="en-US" sz="3000" dirty="0"/>
              <a:t>Routing (addressing) info</a:t>
            </a:r>
            <a:r>
              <a:rPr lang="en-US" altLang="zh-CN" sz="3000" dirty="0"/>
              <a:t>, so as to be routed to the intended destination</a:t>
            </a:r>
          </a:p>
          <a:p>
            <a:pPr lvl="1" algn="just"/>
            <a:r>
              <a:rPr lang="en-US" altLang="zh-CN" sz="3000" dirty="0"/>
              <a:t>Recall the content of an IP header!</a:t>
            </a:r>
            <a:endParaRPr lang="en-US" altLang="en-US" sz="3000" dirty="0"/>
          </a:p>
          <a:p>
            <a:pPr algn="just"/>
            <a:r>
              <a:rPr lang="en-US" altLang="en-US" sz="3000" b="1" dirty="0">
                <a:solidFill>
                  <a:srgbClr val="FF0000"/>
                </a:solidFill>
              </a:rPr>
              <a:t>store and forward</a:t>
            </a:r>
            <a:r>
              <a:rPr lang="en-US" altLang="en-US" sz="3000" dirty="0"/>
              <a:t> </a:t>
            </a:r>
            <a:endParaRPr lang="en-US" altLang="zh-CN" sz="3000" dirty="0"/>
          </a:p>
          <a:p>
            <a:pPr lvl="1" algn="just"/>
            <a:r>
              <a:rPr lang="en-US" altLang="en-US" sz="3000" dirty="0"/>
              <a:t>On each switching node, packets are received, stored briefly (buffered) and </a:t>
            </a:r>
            <a:r>
              <a:rPr lang="en-US" altLang="zh-CN" sz="3000" dirty="0"/>
              <a:t>passed</a:t>
            </a:r>
            <a:r>
              <a:rPr lang="en-US" altLang="en-US" sz="3000" dirty="0"/>
              <a:t> on to the next </a:t>
            </a:r>
            <a:r>
              <a:rPr lang="en-US" altLang="en-US" sz="3000" dirty="0" smtClean="0"/>
              <a:t>node</a:t>
            </a:r>
            <a:r>
              <a:rPr lang="en-US" altLang="en-US" sz="300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108</a:t>
            </a:fld>
            <a:endParaRPr lang="en-US"/>
          </a:p>
        </p:txBody>
      </p:sp>
    </p:spTree>
    <p:extLst>
      <p:ext uri="{BB962C8B-B14F-4D97-AF65-F5344CB8AC3E}">
        <p14:creationId xmlns:p14="http://schemas.microsoft.com/office/powerpoint/2010/main" xmlns="" val="42850103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Advantages of Packet Switching</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2900" dirty="0"/>
              <a:t>Line efficiency</a:t>
            </a:r>
          </a:p>
          <a:p>
            <a:pPr lvl="1" algn="just"/>
            <a:r>
              <a:rPr lang="en-US" altLang="en-US" sz="2900" dirty="0"/>
              <a:t>Single node-to-node link can be </a:t>
            </a:r>
            <a:r>
              <a:rPr lang="en-US" altLang="zh-CN" sz="2900" dirty="0"/>
              <a:t>dynamically </a:t>
            </a:r>
            <a:r>
              <a:rPr lang="en-US" altLang="en-US" sz="2900" dirty="0"/>
              <a:t>shared by many packets over time</a:t>
            </a:r>
          </a:p>
          <a:p>
            <a:pPr lvl="1" algn="just"/>
            <a:r>
              <a:rPr lang="en-US" altLang="en-US" sz="2900" dirty="0"/>
              <a:t>Packets </a:t>
            </a:r>
            <a:r>
              <a:rPr lang="en-US" altLang="zh-CN" sz="2900" dirty="0"/>
              <a:t>are </a:t>
            </a:r>
            <a:r>
              <a:rPr lang="en-US" altLang="en-US" sz="2900" dirty="0"/>
              <a:t>queued </a:t>
            </a:r>
            <a:r>
              <a:rPr lang="en-US" altLang="zh-CN" sz="2900" dirty="0"/>
              <a:t>up </a:t>
            </a:r>
            <a:r>
              <a:rPr lang="en-US" altLang="en-US" sz="2900" dirty="0"/>
              <a:t>and transmitted as fast as possible</a:t>
            </a:r>
          </a:p>
          <a:p>
            <a:pPr algn="just"/>
            <a:r>
              <a:rPr lang="en-US" altLang="en-US" sz="2900" dirty="0"/>
              <a:t>Data rate conversion</a:t>
            </a:r>
          </a:p>
          <a:p>
            <a:pPr lvl="1" algn="just"/>
            <a:r>
              <a:rPr lang="en-US" altLang="en-US" sz="2900" dirty="0"/>
              <a:t>Each station connects to the local node at its own speed</a:t>
            </a:r>
          </a:p>
          <a:p>
            <a:pPr algn="just"/>
            <a:r>
              <a:rPr lang="en-US" altLang="zh-CN" sz="2900" dirty="0"/>
              <a:t>In circuit-switching, a connection could be blocked if there lacks free resources. On a packet-switching network, even with heavy traffic, packets are still accepted, by delivery delay increases.</a:t>
            </a:r>
            <a:endParaRPr lang="en-US" altLang="en-US" sz="2900" dirty="0"/>
          </a:p>
          <a:p>
            <a:pPr algn="just"/>
            <a:r>
              <a:rPr lang="en-US" altLang="en-US" sz="2900" dirty="0"/>
              <a:t>Priorities can be used</a:t>
            </a:r>
          </a:p>
          <a:p>
            <a:pPr lvl="1" algn="just"/>
            <a:r>
              <a:rPr lang="en-US" altLang="en-US" sz="2900" dirty="0"/>
              <a:t>On each node, packets with higher priority </a:t>
            </a:r>
            <a:r>
              <a:rPr lang="en-US" altLang="zh-CN" sz="2900" dirty="0"/>
              <a:t>can be</a:t>
            </a:r>
            <a:r>
              <a:rPr lang="en-US" altLang="en-US" sz="2900" dirty="0"/>
              <a:t> forwarded first.</a:t>
            </a:r>
            <a:r>
              <a:rPr lang="en-US" altLang="zh-CN" sz="2900" dirty="0"/>
              <a:t> They will experience less delay than lower-priority packets</a:t>
            </a:r>
            <a:r>
              <a:rPr lang="en-US" altLang="zh-CN" sz="2900" dirty="0" smtClean="0"/>
              <a:t>.</a:t>
            </a:r>
            <a:endParaRPr lang="en-US" altLang="en-US" sz="29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109</a:t>
            </a:fld>
            <a:endParaRPr lang="en-US"/>
          </a:p>
        </p:txBody>
      </p:sp>
    </p:spTree>
    <p:extLst>
      <p:ext uri="{BB962C8B-B14F-4D97-AF65-F5344CB8AC3E}">
        <p14:creationId xmlns:p14="http://schemas.microsoft.com/office/powerpoint/2010/main" xmlns="" val="336971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lstStyle/>
          <a:p>
            <a:r>
              <a:rPr lang="en-US" dirty="0"/>
              <a:t>Network Hardware</a:t>
            </a:r>
          </a:p>
        </p:txBody>
      </p:sp>
      <p:sp>
        <p:nvSpPr>
          <p:cNvPr id="3" name="Content Placeholder 2"/>
          <p:cNvSpPr>
            <a:spLocks noGrp="1"/>
          </p:cNvSpPr>
          <p:nvPr>
            <p:ph idx="1"/>
          </p:nvPr>
        </p:nvSpPr>
        <p:spPr>
          <a:xfrm>
            <a:off x="838200" y="1085088"/>
            <a:ext cx="10515600" cy="5091875"/>
          </a:xfrm>
        </p:spPr>
        <p:txBody>
          <a:bodyPr>
            <a:normAutofit/>
          </a:bodyPr>
          <a:lstStyle/>
          <a:p>
            <a:pPr algn="just"/>
            <a:r>
              <a:rPr lang="en-US" b="1" dirty="0"/>
              <a:t>Broadcast </a:t>
            </a:r>
            <a:r>
              <a:rPr lang="en-US" b="1" dirty="0" smtClean="0"/>
              <a:t>Sub-networks: </a:t>
            </a:r>
            <a:r>
              <a:rPr lang="en-US" dirty="0" smtClean="0"/>
              <a:t>These </a:t>
            </a:r>
            <a:r>
              <a:rPr lang="en-US" dirty="0"/>
              <a:t>are typically configured as either a </a:t>
            </a:r>
            <a:r>
              <a:rPr lang="en-US" b="1" dirty="0"/>
              <a:t>bus </a:t>
            </a:r>
            <a:r>
              <a:rPr lang="en-US" dirty="0"/>
              <a:t>or a </a:t>
            </a:r>
            <a:r>
              <a:rPr lang="en-US" b="1" dirty="0"/>
              <a:t>ring network</a:t>
            </a:r>
            <a:r>
              <a:rPr lang="en-US" dirty="0"/>
              <a:t>. They can be further </a:t>
            </a:r>
            <a:r>
              <a:rPr lang="en-US" dirty="0" smtClean="0"/>
              <a:t>classified as </a:t>
            </a:r>
            <a:r>
              <a:rPr lang="en-US" b="1" dirty="0"/>
              <a:t>Static </a:t>
            </a:r>
            <a:r>
              <a:rPr lang="en-US" dirty="0"/>
              <a:t>or </a:t>
            </a:r>
            <a:r>
              <a:rPr lang="en-US" b="1" dirty="0"/>
              <a:t>Dynamic</a:t>
            </a:r>
            <a:r>
              <a:rPr lang="en-US" dirty="0" smtClean="0"/>
              <a:t>.</a:t>
            </a:r>
          </a:p>
          <a:p>
            <a:pPr algn="just"/>
            <a:r>
              <a:rPr lang="en-US" dirty="0" smtClean="0"/>
              <a:t>In </a:t>
            </a:r>
            <a:r>
              <a:rPr lang="en-US" b="1" dirty="0" smtClean="0"/>
              <a:t>static</a:t>
            </a:r>
            <a:r>
              <a:rPr lang="en-US" dirty="0" smtClean="0"/>
              <a:t> broadcast subnet the transmission is done turn by turn.</a:t>
            </a:r>
          </a:p>
          <a:p>
            <a:pPr lvl="1" algn="just"/>
            <a:r>
              <a:rPr lang="en-US" sz="2800" dirty="0" smtClean="0"/>
              <a:t>Advantage: No collision of message and hence no corruption of message</a:t>
            </a:r>
          </a:p>
          <a:p>
            <a:pPr lvl="1" algn="just"/>
            <a:r>
              <a:rPr lang="en-US" sz="2800" dirty="0" smtClean="0"/>
              <a:t>Limitation: In-sufficient use of network time</a:t>
            </a:r>
          </a:p>
          <a:p>
            <a:pPr algn="just"/>
            <a:r>
              <a:rPr lang="en-US" dirty="0"/>
              <a:t>In </a:t>
            </a:r>
            <a:r>
              <a:rPr lang="en-US" b="1" dirty="0" smtClean="0"/>
              <a:t>dynamic</a:t>
            </a:r>
            <a:r>
              <a:rPr lang="en-US" dirty="0" smtClean="0"/>
              <a:t> broadcast subnet the system </a:t>
            </a:r>
            <a:r>
              <a:rPr lang="en-US" dirty="0"/>
              <a:t>allows </a:t>
            </a:r>
            <a:r>
              <a:rPr lang="en-US" dirty="0" smtClean="0"/>
              <a:t>any station </a:t>
            </a:r>
            <a:r>
              <a:rPr lang="en-US" dirty="0"/>
              <a:t>to transmit at any time the network is free of traffic.</a:t>
            </a:r>
          </a:p>
        </p:txBody>
      </p:sp>
      <p:pic>
        <p:nvPicPr>
          <p:cNvPr id="4" name="Picture 3"/>
          <p:cNvPicPr>
            <a:picLocks noChangeAspect="1"/>
          </p:cNvPicPr>
          <p:nvPr/>
        </p:nvPicPr>
        <p:blipFill>
          <a:blip r:embed="rId2"/>
          <a:stretch>
            <a:fillRect/>
          </a:stretch>
        </p:blipFill>
        <p:spPr>
          <a:xfrm>
            <a:off x="8373346" y="4964907"/>
            <a:ext cx="2745274" cy="1645920"/>
          </a:xfrm>
          <a:prstGeom prst="rect">
            <a:avLst/>
          </a:prstGeom>
        </p:spPr>
      </p:pic>
      <p:sp>
        <p:nvSpPr>
          <p:cNvPr id="5" name="Slide Number Placeholder 4"/>
          <p:cNvSpPr>
            <a:spLocks noGrp="1"/>
          </p:cNvSpPr>
          <p:nvPr>
            <p:ph type="sldNum" sz="quarter" idx="12"/>
          </p:nvPr>
        </p:nvSpPr>
        <p:spPr/>
        <p:txBody>
          <a:bodyPr/>
          <a:lstStyle/>
          <a:p>
            <a:fld id="{DBC07081-7272-470F-BCAA-36563EDCC3FD}" type="slidenum">
              <a:rPr lang="en-US" smtClean="0"/>
              <a:pPr/>
              <a:t>11</a:t>
            </a:fld>
            <a:endParaRPr lang="en-US"/>
          </a:p>
        </p:txBody>
      </p:sp>
    </p:spTree>
    <p:extLst>
      <p:ext uri="{BB962C8B-B14F-4D97-AF65-F5344CB8AC3E}">
        <p14:creationId xmlns:p14="http://schemas.microsoft.com/office/powerpoint/2010/main" xmlns="" val="13243148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Datagram Network</a:t>
            </a:r>
            <a:endParaRPr lang="en-US" dirty="0"/>
          </a:p>
        </p:txBody>
      </p:sp>
      <p:sp>
        <p:nvSpPr>
          <p:cNvPr id="3" name="Content Placeholder 2"/>
          <p:cNvSpPr>
            <a:spLocks noGrp="1"/>
          </p:cNvSpPr>
          <p:nvPr>
            <p:ph idx="1"/>
          </p:nvPr>
        </p:nvSpPr>
        <p:spPr>
          <a:xfrm>
            <a:off x="838200" y="1170432"/>
            <a:ext cx="10515600" cy="5551043"/>
          </a:xfrm>
        </p:spPr>
        <p:txBody>
          <a:bodyPr>
            <a:noAutofit/>
          </a:bodyPr>
          <a:lstStyle/>
          <a:p>
            <a:pPr algn="just"/>
            <a:r>
              <a:rPr lang="en-US" altLang="en-US" sz="3200" dirty="0"/>
              <a:t>Each packet </a:t>
            </a:r>
            <a:r>
              <a:rPr lang="en-US" altLang="zh-CN" sz="3200" dirty="0"/>
              <a:t>is </a:t>
            </a:r>
            <a:r>
              <a:rPr lang="en-US" altLang="en-US" sz="3200" dirty="0"/>
              <a:t>treated independently</a:t>
            </a:r>
            <a:r>
              <a:rPr lang="en-US" altLang="zh-CN" sz="3200" dirty="0"/>
              <a:t>, with no reference to packets that have gone before.</a:t>
            </a:r>
          </a:p>
          <a:p>
            <a:pPr lvl="1" algn="just"/>
            <a:r>
              <a:rPr lang="en-US" altLang="zh-CN" sz="3200" dirty="0"/>
              <a:t>Each node chooses the next node on a packet’s path.</a:t>
            </a:r>
            <a:endParaRPr lang="en-US" altLang="en-US" sz="3200" dirty="0"/>
          </a:p>
          <a:p>
            <a:pPr algn="just"/>
            <a:r>
              <a:rPr lang="en-US" altLang="en-US" sz="3200" dirty="0"/>
              <a:t>Packets can take any possible route.</a:t>
            </a:r>
          </a:p>
          <a:p>
            <a:pPr algn="just"/>
            <a:r>
              <a:rPr lang="en-US" altLang="en-US" sz="3200" dirty="0"/>
              <a:t>Packets may arrive at the receiver out of order.</a:t>
            </a:r>
          </a:p>
          <a:p>
            <a:pPr algn="just"/>
            <a:r>
              <a:rPr lang="en-US" altLang="en-US" sz="3200" dirty="0"/>
              <a:t>Packets may go missing.</a:t>
            </a:r>
          </a:p>
          <a:p>
            <a:pPr algn="just"/>
            <a:r>
              <a:rPr lang="en-US" altLang="zh-CN" sz="3200" dirty="0"/>
              <a:t>It is u</a:t>
            </a:r>
            <a:r>
              <a:rPr lang="en-US" altLang="en-US" sz="3200" dirty="0"/>
              <a:t>p to </a:t>
            </a:r>
            <a:r>
              <a:rPr lang="en-US" altLang="zh-CN" sz="3200" dirty="0"/>
              <a:t>the </a:t>
            </a:r>
            <a:r>
              <a:rPr lang="en-US" altLang="en-US" sz="3200" dirty="0"/>
              <a:t>receiver to re-order packets and recover from missing packets</a:t>
            </a:r>
            <a:r>
              <a:rPr lang="en-US" altLang="zh-CN" sz="3200" dirty="0"/>
              <a:t>.</a:t>
            </a:r>
          </a:p>
          <a:p>
            <a:pPr algn="just"/>
            <a:r>
              <a:rPr lang="en-US" altLang="zh-CN" sz="3200" dirty="0"/>
              <a:t>Example: </a:t>
            </a:r>
            <a:r>
              <a:rPr lang="en-US" altLang="zh-CN" sz="3200" dirty="0" smtClean="0">
                <a:solidFill>
                  <a:srgbClr val="FF0000"/>
                </a:solidFill>
              </a:rPr>
              <a:t>Internet</a:t>
            </a:r>
            <a:endParaRPr lang="en-US" altLang="en-US" sz="3200" dirty="0">
              <a:solidFill>
                <a:srgbClr val="FF0000"/>
              </a:solidFill>
            </a:endParaRPr>
          </a:p>
        </p:txBody>
      </p:sp>
      <p:sp>
        <p:nvSpPr>
          <p:cNvPr id="4" name="Slide Number Placeholder 3"/>
          <p:cNvSpPr>
            <a:spLocks noGrp="1"/>
          </p:cNvSpPr>
          <p:nvPr>
            <p:ph type="sldNum" sz="quarter" idx="12"/>
          </p:nvPr>
        </p:nvSpPr>
        <p:spPr/>
        <p:txBody>
          <a:bodyPr/>
          <a:lstStyle/>
          <a:p>
            <a:fld id="{DBC07081-7272-470F-BCAA-36563EDCC3FD}" type="slidenum">
              <a:rPr lang="en-US" smtClean="0"/>
              <a:pPr/>
              <a:t>110</a:t>
            </a:fld>
            <a:endParaRPr lang="en-US"/>
          </a:p>
        </p:txBody>
      </p:sp>
    </p:spTree>
    <p:extLst>
      <p:ext uri="{BB962C8B-B14F-4D97-AF65-F5344CB8AC3E}">
        <p14:creationId xmlns:p14="http://schemas.microsoft.com/office/powerpoint/2010/main" xmlns="" val="8630272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Datagram Network</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111</a:t>
            </a:fld>
            <a:endParaRPr lang="en-US"/>
          </a:p>
        </p:txBody>
      </p:sp>
      <p:pic>
        <p:nvPicPr>
          <p:cNvPr id="5" name="图片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b="3516"/>
          <a:stretch>
            <a:fillRect/>
          </a:stretch>
        </p:blipFill>
        <p:spPr bwMode="auto">
          <a:xfrm>
            <a:off x="3952489" y="1169988"/>
            <a:ext cx="4287021" cy="555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239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Virtual Circuit Network</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zh-CN" sz="3200" dirty="0"/>
              <a:t>In virtual circuit, a p</a:t>
            </a:r>
            <a:r>
              <a:rPr lang="en-US" altLang="en-US" sz="3200" dirty="0"/>
              <a:t>replanned route </a:t>
            </a:r>
            <a:r>
              <a:rPr lang="en-US" altLang="zh-CN" sz="3200" dirty="0"/>
              <a:t>is </a:t>
            </a:r>
            <a:r>
              <a:rPr lang="en-US" altLang="en-US" sz="3200" dirty="0"/>
              <a:t>established before any packets </a:t>
            </a:r>
            <a:r>
              <a:rPr lang="en-US" altLang="zh-CN" sz="3200" dirty="0"/>
              <a:t>are </a:t>
            </a:r>
            <a:r>
              <a:rPr lang="en-US" altLang="en-US" sz="3200" dirty="0"/>
              <a:t>sent, then all packets follow the same route.</a:t>
            </a:r>
          </a:p>
          <a:p>
            <a:pPr algn="just"/>
            <a:r>
              <a:rPr lang="en-US" altLang="en-US" sz="3200" dirty="0"/>
              <a:t>Each packet contains a </a:t>
            </a:r>
            <a:r>
              <a:rPr lang="en-US" altLang="en-US" sz="3200" b="1" dirty="0">
                <a:solidFill>
                  <a:srgbClr val="FF0000"/>
                </a:solidFill>
              </a:rPr>
              <a:t>virtual circuit identifier</a:t>
            </a:r>
            <a:r>
              <a:rPr lang="en-US" altLang="en-US" sz="3200" dirty="0"/>
              <a:t> instead of destination address, and each node on the </a:t>
            </a:r>
            <a:r>
              <a:rPr lang="en-US" altLang="zh-CN" sz="3200" dirty="0" smtClean="0"/>
              <a:t>pre-established </a:t>
            </a:r>
            <a:r>
              <a:rPr lang="en-US" altLang="en-US" sz="3200" dirty="0"/>
              <a:t>route knows where to forward such packets.</a:t>
            </a:r>
            <a:endParaRPr lang="en-US" altLang="zh-CN" sz="3200" dirty="0"/>
          </a:p>
          <a:p>
            <a:pPr lvl="1" algn="just"/>
            <a:r>
              <a:rPr lang="en-US" altLang="zh-CN" sz="3200" dirty="0"/>
              <a:t>The node need not make a routing decision for each packet.</a:t>
            </a:r>
          </a:p>
          <a:p>
            <a:pPr algn="just"/>
            <a:r>
              <a:rPr lang="en-US" altLang="zh-CN" sz="3200" dirty="0"/>
              <a:t>Example: X.25, Frame Relay, ATM</a:t>
            </a:r>
            <a:endParaRPr lang="en-US" altLang="en-US" sz="3200" dirty="0"/>
          </a:p>
          <a:p>
            <a:pPr algn="just"/>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112</a:t>
            </a:fld>
            <a:endParaRPr lang="en-US"/>
          </a:p>
        </p:txBody>
      </p:sp>
    </p:spTree>
    <p:extLst>
      <p:ext uri="{BB962C8B-B14F-4D97-AF65-F5344CB8AC3E}">
        <p14:creationId xmlns:p14="http://schemas.microsoft.com/office/powerpoint/2010/main" xmlns="" val="12704415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Virtual Circuit Network</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113</a:t>
            </a:fld>
            <a:endParaRPr lang="en-US"/>
          </a:p>
        </p:txBody>
      </p:sp>
      <p:pic>
        <p:nvPicPr>
          <p:cNvPr id="5" name="图片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b="3847"/>
          <a:stretch>
            <a:fillRect/>
          </a:stretch>
        </p:blipFill>
        <p:spPr bwMode="auto">
          <a:xfrm>
            <a:off x="3924170" y="1169988"/>
            <a:ext cx="4343659" cy="555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52772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07081-7272-470F-BCAA-36563EDCC3FD}" type="slidenum">
              <a:rPr lang="en-US" smtClean="0"/>
              <a:pPr/>
              <a:t>114</a:t>
            </a:fld>
            <a:endParaRPr lang="en-US"/>
          </a:p>
        </p:txBody>
      </p:sp>
      <p:pic>
        <p:nvPicPr>
          <p:cNvPr id="5" name="图片 4"/>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b="6191"/>
          <a:stretch/>
        </p:blipFill>
        <p:spPr bwMode="auto">
          <a:xfrm>
            <a:off x="1773406" y="116510"/>
            <a:ext cx="9144000" cy="6630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23249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Cable Modem</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dirty="0"/>
              <a:t>A Cable Modem is a digital modem that uses a coaxial cable connection for the data transmission.</a:t>
            </a:r>
          </a:p>
          <a:p>
            <a:pPr algn="just"/>
            <a:r>
              <a:rPr lang="en-US" altLang="en-US" sz="3200" dirty="0"/>
              <a:t>This data connection is received by a cable modem that decodes the signal into your PC</a:t>
            </a:r>
            <a:r>
              <a:rPr lang="en-US" altLang="en-US" sz="3200" dirty="0" smtClean="0"/>
              <a:t>.</a:t>
            </a:r>
          </a:p>
          <a:p>
            <a:pPr algn="just"/>
            <a:r>
              <a:rPr lang="en-US" altLang="en-US" sz="3200" i="1" dirty="0"/>
              <a:t>Cable modems</a:t>
            </a:r>
            <a:r>
              <a:rPr lang="en-US" altLang="en-US" sz="3200" dirty="0"/>
              <a:t> are up to 10-20Mbps downloads.  </a:t>
            </a:r>
            <a:endParaRPr lang="en-US" altLang="en-US" sz="3200" dirty="0" smtClean="0"/>
          </a:p>
          <a:p>
            <a:pPr algn="just"/>
            <a:r>
              <a:rPr lang="en-US" altLang="en-US" sz="3200" dirty="0" smtClean="0"/>
              <a:t>Typical </a:t>
            </a:r>
            <a:r>
              <a:rPr lang="en-US" altLang="en-US" sz="3200" dirty="0"/>
              <a:t>downloads are over 300Kbps, or close to </a:t>
            </a:r>
            <a:r>
              <a:rPr lang="en-US" altLang="en-US" sz="3200" dirty="0" smtClean="0"/>
              <a:t>600Kbps.</a:t>
            </a:r>
          </a:p>
          <a:p>
            <a:pPr algn="just"/>
            <a:r>
              <a:rPr lang="en-US" altLang="en-US" sz="3200" dirty="0" smtClean="0"/>
              <a:t>The </a:t>
            </a:r>
            <a:r>
              <a:rPr lang="en-US" altLang="en-US" sz="3200" dirty="0"/>
              <a:t>speed of the cable modem depends on </a:t>
            </a:r>
            <a:r>
              <a:rPr lang="en-US" altLang="en-US" sz="3200" dirty="0" smtClean="0"/>
              <a:t>how </a:t>
            </a:r>
            <a:r>
              <a:rPr lang="en-US" altLang="en-US" sz="3200" dirty="0"/>
              <a:t>many users are on the system since the cable technology is a "shared" bandwidth.</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115</a:t>
            </a:fld>
            <a:endParaRPr lang="en-US"/>
          </a:p>
        </p:txBody>
      </p:sp>
    </p:spTree>
    <p:extLst>
      <p:ext uri="{BB962C8B-B14F-4D97-AF65-F5344CB8AC3E}">
        <p14:creationId xmlns:p14="http://schemas.microsoft.com/office/powerpoint/2010/main" xmlns="" val="24276664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Digital Subscriber Line (DSL)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DSL </a:t>
            </a:r>
            <a:r>
              <a:rPr lang="en-US" sz="3200" dirty="0"/>
              <a:t>is a broadband high-speed Internet technology that brings high bandwidth </a:t>
            </a:r>
            <a:r>
              <a:rPr lang="en-US" sz="3200" dirty="0" smtClean="0"/>
              <a:t>information </a:t>
            </a:r>
            <a:r>
              <a:rPr lang="en-US" sz="3200" dirty="0"/>
              <a:t>to home and offices over ordinary copper telephone lines</a:t>
            </a:r>
            <a:r>
              <a:rPr lang="en-US" sz="3200" dirty="0" smtClean="0"/>
              <a:t>.</a:t>
            </a:r>
          </a:p>
          <a:p>
            <a:pPr algn="just">
              <a:lnSpc>
                <a:spcPct val="110000"/>
              </a:lnSpc>
            </a:pPr>
            <a:r>
              <a:rPr lang="en-US" sz="3200" dirty="0"/>
              <a:t>DSL technology provides high-speed, broadband network connections to homes and small businesses. </a:t>
            </a:r>
          </a:p>
          <a:p>
            <a:pPr algn="just">
              <a:lnSpc>
                <a:spcPct val="110000"/>
              </a:lnSpc>
            </a:pPr>
            <a:r>
              <a:rPr lang="en-US" sz="3200" dirty="0" smtClean="0"/>
              <a:t>DSL </a:t>
            </a:r>
            <a:r>
              <a:rPr lang="en-US" sz="3200" dirty="0"/>
              <a:t>utilizes the same cabling used for normal telephones, but it can offer higher data rates through use of the </a:t>
            </a:r>
            <a:r>
              <a:rPr lang="en-US" sz="3200" i="1" dirty="0"/>
              <a:t>digital modem</a:t>
            </a:r>
            <a:r>
              <a:rPr lang="en-US" sz="3200" dirty="0"/>
              <a:t> technology</a:t>
            </a:r>
          </a:p>
          <a:p>
            <a:pPr algn="just"/>
            <a:endParaRPr 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116</a:t>
            </a:fld>
            <a:endParaRPr lang="en-US"/>
          </a:p>
        </p:txBody>
      </p:sp>
    </p:spTree>
    <p:extLst>
      <p:ext uri="{BB962C8B-B14F-4D97-AF65-F5344CB8AC3E}">
        <p14:creationId xmlns:p14="http://schemas.microsoft.com/office/powerpoint/2010/main" xmlns="" val="14470471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Digital Subscriber Line (DSL)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117</a:t>
            </a:fld>
            <a:endParaRPr lang="en-US"/>
          </a:p>
        </p:txBody>
      </p:sp>
      <p:pic>
        <p:nvPicPr>
          <p:cNvPr id="5" name="Picture 4" descr="http://upload.wikimedia.org/wikipedia/en/thumb/9/9c/Dsl_schematic.svg/600px-Dsl_schematic.svg.png">
            <a:hlinkClick r:id="rId2"/>
          </p:cNvPr>
          <p:cNvPicPr/>
          <p:nvPr/>
        </p:nvPicPr>
        <p:blipFill rotWithShape="1">
          <a:blip r:embed="rId3">
            <a:lum bright="-3000"/>
          </a:blip>
          <a:srcRect l="4208" t="12386" r="3625" b="18281"/>
          <a:stretch/>
        </p:blipFill>
        <p:spPr bwMode="auto">
          <a:xfrm>
            <a:off x="947928" y="1381697"/>
            <a:ext cx="10058400" cy="4572000"/>
          </a:xfrm>
          <a:prstGeom prst="rect">
            <a:avLst/>
          </a:prstGeom>
          <a:noFill/>
          <a:ln w="9525">
            <a:noFill/>
            <a:miter lim="800000"/>
            <a:headEnd/>
            <a:tailEnd/>
          </a:ln>
        </p:spPr>
      </p:pic>
    </p:spTree>
    <p:extLst>
      <p:ext uri="{BB962C8B-B14F-4D97-AF65-F5344CB8AC3E}">
        <p14:creationId xmlns:p14="http://schemas.microsoft.com/office/powerpoint/2010/main" xmlns="" val="27695427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Digital Subscriber Line (DSL):</a:t>
            </a:r>
            <a:r>
              <a:rPr lang="en-US" b="1" dirty="0" smtClean="0"/>
              <a:t>Types</a:t>
            </a:r>
            <a:endParaRPr lang="en-US" b="1" dirty="0"/>
          </a:p>
        </p:txBody>
      </p:sp>
      <p:sp>
        <p:nvSpPr>
          <p:cNvPr id="3" name="Content Placeholder 2"/>
          <p:cNvSpPr>
            <a:spLocks noGrp="1"/>
          </p:cNvSpPr>
          <p:nvPr>
            <p:ph idx="1"/>
          </p:nvPr>
        </p:nvSpPr>
        <p:spPr>
          <a:xfrm>
            <a:off x="838200" y="1170432"/>
            <a:ext cx="10515600" cy="5551043"/>
          </a:xfrm>
        </p:spPr>
        <p:txBody>
          <a:bodyPr>
            <a:normAutofit fontScale="92500" lnSpcReduction="20000"/>
          </a:bodyPr>
          <a:lstStyle/>
          <a:p>
            <a:pPr algn="just">
              <a:buFont typeface="Wingdings" pitchFamily="2" charset="2"/>
              <a:buChar char="§"/>
            </a:pPr>
            <a:r>
              <a:rPr lang="en-US" sz="3200" b="1" i="1" dirty="0"/>
              <a:t>ADSL</a:t>
            </a:r>
            <a:r>
              <a:rPr lang="en-US" sz="3200" b="1" dirty="0"/>
              <a:t>(</a:t>
            </a:r>
            <a:r>
              <a:rPr lang="en-US" sz="3200" b="1" i="1" dirty="0"/>
              <a:t>Asymmetric Digital Subscriber Line</a:t>
            </a:r>
            <a:r>
              <a:rPr lang="en-US" sz="3200" b="1" i="1" dirty="0" smtClean="0"/>
              <a:t>): </a:t>
            </a:r>
            <a:r>
              <a:rPr lang="en-US" sz="3200" dirty="0"/>
              <a:t>The transfer of data from the internet to PC is much faster than the transfer from PC to internet.</a:t>
            </a:r>
            <a:endParaRPr lang="en-US" sz="3200" i="1" dirty="0"/>
          </a:p>
          <a:p>
            <a:pPr algn="just">
              <a:buFont typeface="Wingdings" pitchFamily="2" charset="2"/>
              <a:buChar char="§"/>
            </a:pPr>
            <a:r>
              <a:rPr lang="en-US" sz="3200" b="1" i="1" dirty="0" smtClean="0"/>
              <a:t>VDSL(Very </a:t>
            </a:r>
            <a:r>
              <a:rPr lang="en-US" sz="3200" b="1" i="1" dirty="0"/>
              <a:t>high-bit-rate Digital Subscriber Line</a:t>
            </a:r>
            <a:r>
              <a:rPr lang="en-US" sz="3200" b="1" i="1" dirty="0" smtClean="0"/>
              <a:t>): </a:t>
            </a:r>
            <a:r>
              <a:rPr lang="en-US" sz="3200" dirty="0"/>
              <a:t>Provides high speed internet connection but works only over a short distance.</a:t>
            </a:r>
          </a:p>
          <a:p>
            <a:pPr algn="just">
              <a:buFont typeface="Wingdings" pitchFamily="2" charset="2"/>
              <a:buChar char="§"/>
            </a:pPr>
            <a:r>
              <a:rPr lang="en-US" sz="3200" b="1" i="1" dirty="0" smtClean="0"/>
              <a:t>SDSL(Symmetric </a:t>
            </a:r>
            <a:r>
              <a:rPr lang="en-US" sz="3200" b="1" i="1" dirty="0"/>
              <a:t>Digital Subscriber Line </a:t>
            </a:r>
            <a:r>
              <a:rPr lang="en-US" sz="3200" b="1" i="1" dirty="0" smtClean="0"/>
              <a:t>): </a:t>
            </a:r>
            <a:r>
              <a:rPr lang="en-US" sz="3200" dirty="0"/>
              <a:t>Does not allows to use the phone at the same time. But internet speed of  sending and receiving data is  same.</a:t>
            </a:r>
            <a:endParaRPr lang="en-US" sz="3200" i="1" dirty="0"/>
          </a:p>
          <a:p>
            <a:pPr algn="just">
              <a:buFont typeface="Wingdings" pitchFamily="2" charset="2"/>
              <a:buChar char="§"/>
            </a:pPr>
            <a:r>
              <a:rPr lang="en-US" sz="3200" b="1" i="1" dirty="0" smtClean="0"/>
              <a:t>RADSL(Rate </a:t>
            </a:r>
            <a:r>
              <a:rPr lang="en-US" sz="3200" b="1" i="1" dirty="0"/>
              <a:t>Adaptive Digital Subscriber Line</a:t>
            </a:r>
            <a:r>
              <a:rPr lang="en-US" sz="3200" b="1" i="1" dirty="0" smtClean="0"/>
              <a:t>): </a:t>
            </a:r>
            <a:r>
              <a:rPr lang="en-US" sz="3200" dirty="0"/>
              <a:t>This service is a variation of ADSL but the modem    can adjust the internet </a:t>
            </a:r>
            <a:r>
              <a:rPr lang="en-US" sz="3200" dirty="0" smtClean="0"/>
              <a:t>speed.</a:t>
            </a:r>
            <a:endParaRPr lang="en-US" sz="3200" dirty="0"/>
          </a:p>
          <a:p>
            <a:pPr lvl="0" algn="just">
              <a:buFont typeface="Wingdings" pitchFamily="2" charset="2"/>
              <a:buChar char="§"/>
            </a:pPr>
            <a:r>
              <a:rPr lang="en-US" sz="3200" b="1" i="1" dirty="0" smtClean="0"/>
              <a:t>HDSL(High </a:t>
            </a:r>
            <a:r>
              <a:rPr lang="en-US" sz="3200" b="1" i="1" dirty="0"/>
              <a:t>bit/data rate Digital Subscriber Line</a:t>
            </a:r>
            <a:r>
              <a:rPr lang="en-US" sz="3200" b="1" i="1" dirty="0" smtClean="0"/>
              <a:t>): </a:t>
            </a:r>
            <a:r>
              <a:rPr lang="en-US" sz="3200" dirty="0"/>
              <a:t>HDSL was the first DSL technology that used a higher frequency spectrum of copper, twisted pair cables.</a:t>
            </a:r>
          </a:p>
          <a:p>
            <a:pPr algn="just">
              <a:buFont typeface="Wingdings" pitchFamily="2" charset="2"/>
              <a:buChar char="§"/>
            </a:pPr>
            <a:r>
              <a:rPr lang="en-US" sz="3200" b="1" i="1" dirty="0" smtClean="0"/>
              <a:t>ISDN </a:t>
            </a:r>
            <a:r>
              <a:rPr lang="en-US" sz="3200" b="1" i="1" dirty="0"/>
              <a:t>DSL(Integrated Service Digital Network</a:t>
            </a:r>
            <a:r>
              <a:rPr lang="en-US" sz="3200" b="1" i="1" dirty="0" smtClean="0"/>
              <a:t>): </a:t>
            </a:r>
            <a:r>
              <a:rPr lang="en-US" sz="3200" dirty="0"/>
              <a:t>Symmetric data rates of up to 144 kbps using existing phone lines.</a:t>
            </a:r>
            <a:endParaRPr lang="en-US" sz="3200" i="1"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118</a:t>
            </a:fld>
            <a:endParaRPr lang="en-US"/>
          </a:p>
        </p:txBody>
      </p:sp>
    </p:spTree>
    <p:extLst>
      <p:ext uri="{BB962C8B-B14F-4D97-AF65-F5344CB8AC3E}">
        <p14:creationId xmlns:p14="http://schemas.microsoft.com/office/powerpoint/2010/main" xmlns="" val="20734425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DSL vs Cable Modem</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Both </a:t>
            </a:r>
            <a:r>
              <a:rPr lang="en-US" sz="3200" dirty="0"/>
              <a:t>DSL and Cable Modem technologies offer high-speed Internet access. </a:t>
            </a:r>
          </a:p>
          <a:p>
            <a:pPr algn="just"/>
            <a:r>
              <a:rPr lang="en-US" sz="3200" dirty="0" smtClean="0"/>
              <a:t>Even </a:t>
            </a:r>
            <a:r>
              <a:rPr lang="en-US" sz="3200" dirty="0"/>
              <a:t>though they are similar in many respects, the two technologies differ on some </a:t>
            </a:r>
            <a:r>
              <a:rPr lang="en-US" sz="3200" dirty="0" smtClean="0"/>
              <a:t>fundamental aspects </a:t>
            </a:r>
            <a:r>
              <a:rPr lang="en-US" sz="3200" dirty="0"/>
              <a:t>such as:</a:t>
            </a:r>
          </a:p>
          <a:p>
            <a:pPr algn="just"/>
            <a:r>
              <a:rPr lang="en-US" sz="3200" u="sng" dirty="0"/>
              <a:t>Speed:-</a:t>
            </a:r>
            <a:endParaRPr lang="en-US" sz="3200" dirty="0"/>
          </a:p>
          <a:p>
            <a:pPr lvl="1" algn="just"/>
            <a:r>
              <a:rPr lang="en-US" sz="3200" dirty="0" smtClean="0"/>
              <a:t>Cable </a:t>
            </a:r>
            <a:r>
              <a:rPr lang="en-US" sz="3200" dirty="0"/>
              <a:t>can achieve, theoretically, up to 30 Mbps, while most forms of DSL cannot </a:t>
            </a:r>
            <a:r>
              <a:rPr lang="en-US" sz="3200" dirty="0" smtClean="0"/>
              <a:t>reach beyond </a:t>
            </a:r>
            <a:r>
              <a:rPr lang="en-US" sz="3200" dirty="0"/>
              <a:t>10 Mbps.</a:t>
            </a:r>
          </a:p>
          <a:p>
            <a:pPr algn="just"/>
            <a:r>
              <a:rPr lang="en-US" sz="3200" u="sng" dirty="0"/>
              <a:t>Bandwidth</a:t>
            </a:r>
            <a:r>
              <a:rPr lang="en-US" sz="3200" u="sng" dirty="0" smtClean="0"/>
              <a:t>:-</a:t>
            </a:r>
          </a:p>
          <a:p>
            <a:pPr lvl="1" algn="just"/>
            <a:r>
              <a:rPr lang="en-US" sz="3200" dirty="0" smtClean="0"/>
              <a:t>Cable </a:t>
            </a:r>
            <a:r>
              <a:rPr lang="en-US" sz="3200" dirty="0"/>
              <a:t>modem technology delivers “shared” bandwidth within </a:t>
            </a:r>
            <a:r>
              <a:rPr lang="en-US" sz="3200" dirty="0" smtClean="0"/>
              <a:t>the </a:t>
            </a:r>
            <a:r>
              <a:rPr lang="en-US" sz="3200" dirty="0" err="1" smtClean="0"/>
              <a:t>neighbourhood</a:t>
            </a:r>
            <a:r>
              <a:rPr lang="en-US" sz="3200" dirty="0"/>
              <a:t>, while DSL delivers “dedicated” bandwidth. </a:t>
            </a:r>
            <a:endParaRPr lang="en-US" sz="3200" u="sng"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119</a:t>
            </a:fld>
            <a:endParaRPr lang="en-US"/>
          </a:p>
        </p:txBody>
      </p:sp>
    </p:spTree>
    <p:extLst>
      <p:ext uri="{BB962C8B-B14F-4D97-AF65-F5344CB8AC3E}">
        <p14:creationId xmlns:p14="http://schemas.microsoft.com/office/powerpoint/2010/main" xmlns="" val="1595186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Network Hardware</a:t>
            </a:r>
          </a:p>
        </p:txBody>
      </p:sp>
      <p:sp>
        <p:nvSpPr>
          <p:cNvPr id="3" name="Content Placeholder 2"/>
          <p:cNvSpPr>
            <a:spLocks noGrp="1"/>
          </p:cNvSpPr>
          <p:nvPr>
            <p:ph idx="1"/>
          </p:nvPr>
        </p:nvSpPr>
        <p:spPr>
          <a:xfrm>
            <a:off x="838200" y="1097280"/>
            <a:ext cx="10515600" cy="5079683"/>
          </a:xfrm>
        </p:spPr>
        <p:txBody>
          <a:bodyPr>
            <a:normAutofit/>
          </a:bodyPr>
          <a:lstStyle/>
          <a:p>
            <a:pPr algn="just"/>
            <a:r>
              <a:rPr lang="en-US" sz="2900" b="1" dirty="0"/>
              <a:t>Point to Point </a:t>
            </a:r>
            <a:r>
              <a:rPr lang="en-US" sz="2900" b="1" dirty="0" smtClean="0"/>
              <a:t>Networks: </a:t>
            </a:r>
            <a:r>
              <a:rPr lang="en-US" sz="2900" dirty="0" smtClean="0"/>
              <a:t>The </a:t>
            </a:r>
            <a:r>
              <a:rPr lang="en-US" sz="2900" dirty="0"/>
              <a:t>second type of subnet, the point to point subnet, is mainly found in Wide Area </a:t>
            </a:r>
            <a:r>
              <a:rPr lang="en-US" sz="2900" dirty="0" smtClean="0"/>
              <a:t>Networks (</a:t>
            </a:r>
            <a:r>
              <a:rPr lang="en-US" sz="2900" dirty="0"/>
              <a:t>WANs</a:t>
            </a:r>
            <a:r>
              <a:rPr lang="en-US" sz="2900" dirty="0" smtClean="0"/>
              <a:t>).</a:t>
            </a:r>
          </a:p>
          <a:p>
            <a:pPr algn="just"/>
            <a:r>
              <a:rPr lang="en-US" sz="2900" dirty="0"/>
              <a:t>If possible, the point to point subnet transmits directly to the relevant station. If no direct route </a:t>
            </a:r>
            <a:r>
              <a:rPr lang="en-US" sz="2900" dirty="0" smtClean="0"/>
              <a:t>is available</a:t>
            </a:r>
            <a:r>
              <a:rPr lang="en-US" sz="2900" dirty="0"/>
              <a:t>, it will send the message to a "</a:t>
            </a:r>
            <a:r>
              <a:rPr lang="en-US" sz="2900" b="1" dirty="0"/>
              <a:t>switch</a:t>
            </a:r>
            <a:r>
              <a:rPr lang="en-US" sz="2900" dirty="0"/>
              <a:t>" which re-transmits the message to </a:t>
            </a:r>
            <a:r>
              <a:rPr lang="en-US" sz="2900" dirty="0" smtClean="0"/>
              <a:t>the destination</a:t>
            </a:r>
            <a:r>
              <a:rPr lang="en-US" sz="2900" dirty="0"/>
              <a:t>. </a:t>
            </a:r>
            <a:endParaRPr lang="en-US" sz="2900" dirty="0" smtClean="0"/>
          </a:p>
          <a:p>
            <a:pPr algn="just"/>
            <a:r>
              <a:rPr lang="en-US" sz="2900" dirty="0" smtClean="0"/>
              <a:t>The </a:t>
            </a:r>
            <a:r>
              <a:rPr lang="en-US" sz="2900" dirty="0"/>
              <a:t>best known example of this type of network is the telephone network (</a:t>
            </a:r>
            <a:r>
              <a:rPr lang="en-US" sz="2900" dirty="0" smtClean="0"/>
              <a:t>Public Switched </a:t>
            </a:r>
            <a:r>
              <a:rPr lang="en-US" sz="2900" dirty="0"/>
              <a:t>Telephone Network or </a:t>
            </a:r>
            <a:r>
              <a:rPr lang="en-US" sz="2900" dirty="0" smtClean="0"/>
              <a:t>PSTN).</a:t>
            </a:r>
            <a:endParaRPr lang="en-US" sz="2900" dirty="0"/>
          </a:p>
        </p:txBody>
      </p:sp>
      <p:pic>
        <p:nvPicPr>
          <p:cNvPr id="4" name="Picture 3"/>
          <p:cNvPicPr>
            <a:picLocks noChangeAspect="1"/>
          </p:cNvPicPr>
          <p:nvPr/>
        </p:nvPicPr>
        <p:blipFill>
          <a:blip r:embed="rId2"/>
          <a:stretch>
            <a:fillRect/>
          </a:stretch>
        </p:blipFill>
        <p:spPr>
          <a:xfrm>
            <a:off x="8176751" y="4928570"/>
            <a:ext cx="2787727" cy="1645920"/>
          </a:xfrm>
          <a:prstGeom prst="rect">
            <a:avLst/>
          </a:prstGeom>
        </p:spPr>
      </p:pic>
      <p:sp>
        <p:nvSpPr>
          <p:cNvPr id="5" name="Slide Number Placeholder 4"/>
          <p:cNvSpPr>
            <a:spLocks noGrp="1"/>
          </p:cNvSpPr>
          <p:nvPr>
            <p:ph type="sldNum" sz="quarter" idx="12"/>
          </p:nvPr>
        </p:nvSpPr>
        <p:spPr/>
        <p:txBody>
          <a:bodyPr/>
          <a:lstStyle/>
          <a:p>
            <a:fld id="{DBC07081-7272-470F-BCAA-36563EDCC3FD}" type="slidenum">
              <a:rPr lang="en-US" smtClean="0"/>
              <a:pPr/>
              <a:t>12</a:t>
            </a:fld>
            <a:endParaRPr lang="en-US"/>
          </a:p>
        </p:txBody>
      </p:sp>
    </p:spTree>
    <p:extLst>
      <p:ext uri="{BB962C8B-B14F-4D97-AF65-F5344CB8AC3E}">
        <p14:creationId xmlns:p14="http://schemas.microsoft.com/office/powerpoint/2010/main" xmlns="" val="137331705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Synchronous Optical Network </a:t>
            </a:r>
            <a:r>
              <a:rPr lang="en-US" dirty="0" smtClean="0"/>
              <a:t>(SONET)</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SONET is a high-speed, fiber-optic system</a:t>
            </a:r>
            <a:r>
              <a:rPr lang="en-US" sz="3200" dirty="0" smtClean="0"/>
              <a:t>, which </a:t>
            </a:r>
            <a:r>
              <a:rPr lang="en-US" sz="3200" dirty="0"/>
              <a:t>provides an interface and </a:t>
            </a:r>
            <a:r>
              <a:rPr lang="en-US" sz="3200" dirty="0" smtClean="0"/>
              <a:t>mechanism for </a:t>
            </a:r>
            <a:r>
              <a:rPr lang="en-US" sz="3200" dirty="0"/>
              <a:t>optical transmission of digital information.</a:t>
            </a:r>
          </a:p>
          <a:p>
            <a:pPr algn="just"/>
            <a:r>
              <a:rPr lang="en-US" sz="3200" dirty="0"/>
              <a:t>At the interface, signals are </a:t>
            </a:r>
            <a:r>
              <a:rPr lang="en-US" sz="3200" dirty="0" smtClean="0"/>
              <a:t>converted from </a:t>
            </a:r>
            <a:r>
              <a:rPr lang="en-US" sz="3200" dirty="0"/>
              <a:t>electrical to optical form (and back </a:t>
            </a:r>
            <a:r>
              <a:rPr lang="en-US" sz="3200" dirty="0" smtClean="0"/>
              <a:t>to electrical </a:t>
            </a:r>
            <a:r>
              <a:rPr lang="en-US" sz="3200" dirty="0"/>
              <a:t>form at the destination). It is </a:t>
            </a:r>
            <a:r>
              <a:rPr lang="en-US" sz="3200" dirty="0" smtClean="0"/>
              <a:t>an ANSI </a:t>
            </a:r>
            <a:r>
              <a:rPr lang="en-US" sz="3200" dirty="0"/>
              <a:t>standard. </a:t>
            </a:r>
            <a:endParaRPr lang="en-US" sz="3200" dirty="0" smtClean="0"/>
          </a:p>
        </p:txBody>
      </p:sp>
      <p:sp>
        <p:nvSpPr>
          <p:cNvPr id="4" name="Slide Number Placeholder 3"/>
          <p:cNvSpPr>
            <a:spLocks noGrp="1"/>
          </p:cNvSpPr>
          <p:nvPr>
            <p:ph type="sldNum" sz="quarter" idx="12"/>
          </p:nvPr>
        </p:nvSpPr>
        <p:spPr/>
        <p:txBody>
          <a:bodyPr/>
          <a:lstStyle/>
          <a:p>
            <a:fld id="{DBC07081-7272-470F-BCAA-36563EDCC3FD}" type="slidenum">
              <a:rPr lang="en-US" smtClean="0"/>
              <a:pPr/>
              <a:t>120</a:t>
            </a:fld>
            <a:endParaRPr lang="en-US"/>
          </a:p>
        </p:txBody>
      </p:sp>
    </p:spTree>
    <p:extLst>
      <p:ext uri="{BB962C8B-B14F-4D97-AF65-F5344CB8AC3E}">
        <p14:creationId xmlns:p14="http://schemas.microsoft.com/office/powerpoint/2010/main" xmlns="" val="232990998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SONET</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smtClean="0"/>
              <a:t>The SONET network </a:t>
            </a:r>
            <a:r>
              <a:rPr lang="en-US" sz="3200" b="1" dirty="0"/>
              <a:t>has the </a:t>
            </a:r>
            <a:r>
              <a:rPr lang="en-US" sz="3200" b="1" dirty="0" smtClean="0"/>
              <a:t>following features</a:t>
            </a:r>
            <a:r>
              <a:rPr lang="en-US" sz="3200" b="1" dirty="0"/>
              <a:t>:</a:t>
            </a:r>
          </a:p>
          <a:p>
            <a:pPr algn="just"/>
            <a:r>
              <a:rPr lang="en-US" sz="3200" dirty="0"/>
              <a:t>Supports constant bit rate (CBR) </a:t>
            </a:r>
            <a:r>
              <a:rPr lang="en-US" sz="3200" dirty="0" smtClean="0"/>
              <a:t>connections.</a:t>
            </a:r>
          </a:p>
          <a:p>
            <a:pPr algn="just"/>
            <a:r>
              <a:rPr lang="en-US" sz="3200" dirty="0"/>
              <a:t>Multiplexes CBR connections into higher </a:t>
            </a:r>
            <a:r>
              <a:rPr lang="en-US" sz="3200" dirty="0" smtClean="0"/>
              <a:t>speed optical </a:t>
            </a:r>
            <a:r>
              <a:rPr lang="en-US" sz="3200" dirty="0"/>
              <a:t>connections by using time </a:t>
            </a:r>
            <a:r>
              <a:rPr lang="en-US" sz="3200" dirty="0" smtClean="0"/>
              <a:t>division multiplexing.</a:t>
            </a:r>
          </a:p>
          <a:p>
            <a:pPr algn="just"/>
            <a:r>
              <a:rPr lang="en-US" sz="3200" dirty="0" smtClean="0"/>
              <a:t>Uses </a:t>
            </a:r>
            <a:r>
              <a:rPr lang="en-US" sz="3200" dirty="0"/>
              <a:t>a four-layer hierarchy to </a:t>
            </a:r>
            <a:r>
              <a:rPr lang="en-US" sz="3200" dirty="0" smtClean="0"/>
              <a:t>implement and </a:t>
            </a:r>
            <a:r>
              <a:rPr lang="en-US" sz="3200" dirty="0"/>
              <a:t>manage the transmission </a:t>
            </a:r>
            <a:r>
              <a:rPr lang="en-US" sz="3200" dirty="0" smtClean="0"/>
              <a:t>of frames </a:t>
            </a:r>
            <a:r>
              <a:rPr lang="en-US" sz="3200" dirty="0"/>
              <a:t>between two endpoints</a:t>
            </a:r>
            <a:r>
              <a:rPr lang="en-US" sz="3200" dirty="0" smtClean="0"/>
              <a:t>.</a:t>
            </a:r>
          </a:p>
          <a:p>
            <a:pPr algn="just"/>
            <a:r>
              <a:rPr lang="en-US" sz="3200" dirty="0"/>
              <a:t>Can adjust timing and framing </a:t>
            </a:r>
            <a:r>
              <a:rPr lang="en-US" sz="3200" dirty="0" smtClean="0"/>
              <a:t>during operation.</a:t>
            </a:r>
          </a:p>
          <a:p>
            <a:pPr algn="just"/>
            <a:r>
              <a:rPr lang="en-US" sz="3200" dirty="0"/>
              <a:t>Can be used as a carrier service </a:t>
            </a:r>
            <a:r>
              <a:rPr lang="en-US" sz="3200" dirty="0" smtClean="0"/>
              <a:t>for ATM </a:t>
            </a:r>
            <a:r>
              <a:rPr lang="en-US" sz="3200" dirty="0"/>
              <a:t>(Asynchronous Transport Mode</a:t>
            </a:r>
            <a:r>
              <a:rPr lang="en-US" sz="3200" dirty="0" smtClean="0"/>
              <a:t>) networks</a:t>
            </a:r>
            <a:r>
              <a:rPr lang="en-US" sz="320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121</a:t>
            </a:fld>
            <a:endParaRPr lang="en-US"/>
          </a:p>
        </p:txBody>
      </p:sp>
    </p:spTree>
    <p:extLst>
      <p:ext uri="{BB962C8B-B14F-4D97-AF65-F5344CB8AC3E}">
        <p14:creationId xmlns:p14="http://schemas.microsoft.com/office/powerpoint/2010/main" xmlns="" val="33412040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SONET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122</a:t>
            </a:fld>
            <a:endParaRPr lang="en-US"/>
          </a:p>
        </p:txBody>
      </p:sp>
      <p:pic>
        <p:nvPicPr>
          <p:cNvPr id="5" name="Picture 4"/>
          <p:cNvPicPr>
            <a:picLocks noChangeAspect="1"/>
          </p:cNvPicPr>
          <p:nvPr/>
        </p:nvPicPr>
        <p:blipFill>
          <a:blip r:embed="rId2"/>
          <a:stretch>
            <a:fillRect/>
          </a:stretch>
        </p:blipFill>
        <p:spPr>
          <a:xfrm>
            <a:off x="1524000" y="1357961"/>
            <a:ext cx="9144000" cy="5363514"/>
          </a:xfrm>
          <a:prstGeom prst="rect">
            <a:avLst/>
          </a:prstGeom>
        </p:spPr>
      </p:pic>
    </p:spTree>
    <p:extLst>
      <p:ext uri="{BB962C8B-B14F-4D97-AF65-F5344CB8AC3E}">
        <p14:creationId xmlns:p14="http://schemas.microsoft.com/office/powerpoint/2010/main" xmlns="" val="373755180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SONET</a:t>
            </a:r>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r>
              <a:rPr lang="en-US" sz="3200" dirty="0"/>
              <a:t>Three basic devices used in the SONET </a:t>
            </a:r>
            <a:r>
              <a:rPr lang="en-US" sz="3200" dirty="0" smtClean="0"/>
              <a:t>system:</a:t>
            </a:r>
          </a:p>
          <a:p>
            <a:pPr algn="just"/>
            <a:r>
              <a:rPr lang="en-US" sz="3200" dirty="0" smtClean="0"/>
              <a:t>Synchronous </a:t>
            </a:r>
            <a:r>
              <a:rPr lang="en-US" sz="3200" dirty="0"/>
              <a:t>Transport Signal (STS) </a:t>
            </a:r>
            <a:r>
              <a:rPr lang="en-US" sz="3200" dirty="0" smtClean="0"/>
              <a:t>multiplexer/ </a:t>
            </a:r>
            <a:r>
              <a:rPr lang="en-US" sz="3200" dirty="0" err="1" smtClean="0"/>
              <a:t>demultiplexer</a:t>
            </a:r>
            <a:r>
              <a:rPr lang="en-US" sz="3200" dirty="0"/>
              <a:t>: It either multiplexes signal from multiple sources into a STS signal or </a:t>
            </a:r>
            <a:r>
              <a:rPr lang="en-US" sz="3200" dirty="0" err="1"/>
              <a:t>demultiplexes</a:t>
            </a:r>
            <a:r>
              <a:rPr lang="en-US" sz="3200" dirty="0"/>
              <a:t> an STS signal into different destination signals. </a:t>
            </a:r>
          </a:p>
          <a:p>
            <a:pPr algn="just"/>
            <a:r>
              <a:rPr lang="en-US" sz="3200" dirty="0"/>
              <a:t>Regenerator: It is a repeater that takes a received optical signal and regenerates it. It functions in the data link layer. </a:t>
            </a:r>
          </a:p>
          <a:p>
            <a:pPr algn="just"/>
            <a:r>
              <a:rPr lang="en-US" sz="3200" dirty="0"/>
              <a:t>Add/drop Multiplexer: Can add signals coming from different sources into a given path or remove a desired signal from a path and redirect </a:t>
            </a:r>
            <a:r>
              <a:rPr lang="en-US" sz="3200" dirty="0" smtClean="0"/>
              <a:t>it.</a:t>
            </a:r>
            <a:endParaRPr 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123</a:t>
            </a:fld>
            <a:endParaRPr lang="en-US"/>
          </a:p>
        </p:txBody>
      </p:sp>
    </p:spTree>
    <p:extLst>
      <p:ext uri="{BB962C8B-B14F-4D97-AF65-F5344CB8AC3E}">
        <p14:creationId xmlns:p14="http://schemas.microsoft.com/office/powerpoint/2010/main" xmlns="" val="39508459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SONET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124</a:t>
            </a:fld>
            <a:endParaRPr lang="en-US"/>
          </a:p>
        </p:txBody>
      </p:sp>
      <p:pic>
        <p:nvPicPr>
          <p:cNvPr id="5" name="Picture 4"/>
          <p:cNvPicPr>
            <a:picLocks noChangeAspect="1"/>
          </p:cNvPicPr>
          <p:nvPr/>
        </p:nvPicPr>
        <p:blipFill>
          <a:blip r:embed="rId2"/>
          <a:stretch>
            <a:fillRect/>
          </a:stretch>
        </p:blipFill>
        <p:spPr>
          <a:xfrm>
            <a:off x="1426754" y="1573015"/>
            <a:ext cx="9144000" cy="4380681"/>
          </a:xfrm>
          <a:prstGeom prst="rect">
            <a:avLst/>
          </a:prstGeom>
        </p:spPr>
      </p:pic>
    </p:spTree>
    <p:extLst>
      <p:ext uri="{BB962C8B-B14F-4D97-AF65-F5344CB8AC3E}">
        <p14:creationId xmlns:p14="http://schemas.microsoft.com/office/powerpoint/2010/main" xmlns="" val="42332407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SONET</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A section is an optical link, connecting two neighboring devices: multiplexer to multiplexer, multiplexer to regenerator, or regenerator to regenerator. </a:t>
            </a:r>
            <a:endParaRPr lang="en-US" sz="3200" dirty="0" smtClean="0"/>
          </a:p>
          <a:p>
            <a:pPr algn="just"/>
            <a:r>
              <a:rPr lang="en-US" sz="3200" dirty="0" smtClean="0"/>
              <a:t>A </a:t>
            </a:r>
            <a:r>
              <a:rPr lang="en-US" sz="3200" dirty="0"/>
              <a:t>line is a portion of network between two multiplexers: STS to add/drop multiplexer, two add/drop multiplexer, or two STS multiplexer. </a:t>
            </a:r>
            <a:endParaRPr lang="en-US" sz="3200" dirty="0" smtClean="0"/>
          </a:p>
          <a:p>
            <a:pPr algn="just"/>
            <a:r>
              <a:rPr lang="en-US" sz="3200" dirty="0" smtClean="0"/>
              <a:t>A </a:t>
            </a:r>
            <a:r>
              <a:rPr lang="en-US" sz="3200" dirty="0"/>
              <a:t>Path is the end-to-end portion of the network between two STS </a:t>
            </a:r>
            <a:r>
              <a:rPr lang="en-US" sz="3200" dirty="0" smtClean="0"/>
              <a:t>multiplexers.</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125</a:t>
            </a:fld>
            <a:endParaRPr lang="en-US"/>
          </a:p>
        </p:txBody>
      </p:sp>
    </p:spTree>
    <p:extLst>
      <p:ext uri="{BB962C8B-B14F-4D97-AF65-F5344CB8AC3E}">
        <p14:creationId xmlns:p14="http://schemas.microsoft.com/office/powerpoint/2010/main" xmlns="" val="33519917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SONET Architecture</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126</a:t>
            </a:fld>
            <a:endParaRPr lang="en-US"/>
          </a:p>
        </p:txBody>
      </p:sp>
      <p:pic>
        <p:nvPicPr>
          <p:cNvPr id="5" name="Picture 4"/>
          <p:cNvPicPr>
            <a:picLocks noChangeAspect="1"/>
          </p:cNvPicPr>
          <p:nvPr/>
        </p:nvPicPr>
        <p:blipFill>
          <a:blip r:embed="rId2"/>
          <a:stretch>
            <a:fillRect/>
          </a:stretch>
        </p:blipFill>
        <p:spPr>
          <a:xfrm>
            <a:off x="609600" y="1400991"/>
            <a:ext cx="10972800" cy="5320484"/>
          </a:xfrm>
          <a:prstGeom prst="rect">
            <a:avLst/>
          </a:prstGeom>
          <a:effectLst>
            <a:softEdge rad="12700"/>
          </a:effectLst>
        </p:spPr>
      </p:pic>
    </p:spTree>
    <p:extLst>
      <p:ext uri="{BB962C8B-B14F-4D97-AF65-F5344CB8AC3E}">
        <p14:creationId xmlns:p14="http://schemas.microsoft.com/office/powerpoint/2010/main" xmlns="" val="24217430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SONET</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SONET defines 4 </a:t>
            </a:r>
            <a:r>
              <a:rPr lang="en-US" sz="3200" dirty="0" smtClean="0"/>
              <a:t>layers: Photonic layer, Section layer, Line layer, Path layer </a:t>
            </a:r>
          </a:p>
          <a:p>
            <a:pPr algn="just"/>
            <a:r>
              <a:rPr lang="en-US" sz="3200" dirty="0"/>
              <a:t>The </a:t>
            </a:r>
            <a:r>
              <a:rPr lang="en-US" sz="3200" b="1" dirty="0"/>
              <a:t>photonic</a:t>
            </a:r>
            <a:r>
              <a:rPr lang="en-US" sz="3200" dirty="0"/>
              <a:t> </a:t>
            </a:r>
            <a:r>
              <a:rPr lang="en-US" sz="3200" b="1" dirty="0"/>
              <a:t>layer</a:t>
            </a:r>
            <a:r>
              <a:rPr lang="en-US" sz="3200" dirty="0"/>
              <a:t> includes physical specifications for the optical fiber channel, the sensitivity of the receiver, multiplexing functions and so on. It uses NRZ encoding. </a:t>
            </a:r>
            <a:endParaRPr lang="en-US" sz="3200" dirty="0" smtClean="0"/>
          </a:p>
          <a:p>
            <a:pPr algn="just"/>
            <a:r>
              <a:rPr lang="en-US" sz="3200" dirty="0" smtClean="0"/>
              <a:t>The </a:t>
            </a:r>
            <a:r>
              <a:rPr lang="en-US" sz="3200" b="1" dirty="0" smtClean="0"/>
              <a:t>section layer </a:t>
            </a:r>
            <a:r>
              <a:rPr lang="en-US" sz="3200" dirty="0" smtClean="0"/>
              <a:t>is </a:t>
            </a:r>
            <a:r>
              <a:rPr lang="en-US" sz="3200" dirty="0"/>
              <a:t>responsible for movement of a signal across a physical section. It handles framing, scrambling, and error control. </a:t>
            </a:r>
            <a:endParaRPr lang="en-US" sz="3200" dirty="0" smtClean="0"/>
          </a:p>
          <a:p>
            <a:endParaRPr lang="en-US" sz="3200" dirty="0"/>
          </a:p>
          <a:p>
            <a:pPr algn="just"/>
            <a:endParaRPr lang="en-US" sz="3200" dirty="0"/>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127</a:t>
            </a:fld>
            <a:endParaRPr lang="en-US"/>
          </a:p>
        </p:txBody>
      </p:sp>
    </p:spTree>
    <p:extLst>
      <p:ext uri="{BB962C8B-B14F-4D97-AF65-F5344CB8AC3E}">
        <p14:creationId xmlns:p14="http://schemas.microsoft.com/office/powerpoint/2010/main" xmlns="" val="343214719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SONET</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a:t>Line layer </a:t>
            </a:r>
            <a:r>
              <a:rPr lang="en-US" sz="3200" dirty="0"/>
              <a:t>is responsible for the movement of a signal across a physical line. STS multiplexer and add/drop multiplexers provide line layer functions. </a:t>
            </a:r>
          </a:p>
          <a:p>
            <a:pPr algn="just"/>
            <a:r>
              <a:rPr lang="en-US" sz="3200" dirty="0"/>
              <a:t>The </a:t>
            </a:r>
            <a:r>
              <a:rPr lang="en-US" sz="3200" b="1" dirty="0"/>
              <a:t>path layer </a:t>
            </a:r>
            <a:r>
              <a:rPr lang="en-US" sz="3200" dirty="0"/>
              <a:t>is responsible for the movement of a signal from its optical source to its optical destination. At the optical source, the signal is changed from an electronic form into an optical form, multiplexed with other signals, and encapsulated in a frame. At the optical destination, the received frame is </a:t>
            </a:r>
            <a:r>
              <a:rPr lang="en-US" sz="3200" dirty="0" err="1"/>
              <a:t>demultiplexed</a:t>
            </a:r>
            <a:r>
              <a:rPr lang="en-US" sz="3200" dirty="0"/>
              <a:t>, and the individual optical signals are changed back into their electronic forms.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128</a:t>
            </a:fld>
            <a:endParaRPr lang="en-US"/>
          </a:p>
        </p:txBody>
      </p:sp>
    </p:spTree>
    <p:extLst>
      <p:ext uri="{BB962C8B-B14F-4D97-AF65-F5344CB8AC3E}">
        <p14:creationId xmlns:p14="http://schemas.microsoft.com/office/powerpoint/2010/main" xmlns="" val="18463973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normAutofit/>
          </a:bodyPr>
          <a:lstStyle/>
          <a:p>
            <a:r>
              <a:rPr lang="en-US" dirty="0" smtClean="0"/>
              <a:t>IEEE Standards </a:t>
            </a:r>
            <a:r>
              <a:rPr lang="en-US" i="1" dirty="0" smtClean="0"/>
              <a:t>802.11,a,b,g,n</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a:t>IEEE 802.11</a:t>
            </a:r>
            <a:r>
              <a:rPr lang="en-US" sz="3200" dirty="0"/>
              <a:t> is a set of media access control (MAC) and physical layer (PHY) specifications for implementing wireless local area network (WLAN) computer communication in the 900 MHz and 2.4, 3.6, 5, and 60 GHz frequency bands. </a:t>
            </a:r>
            <a:endParaRPr lang="en-US" sz="3200" dirty="0" smtClean="0"/>
          </a:p>
          <a:p>
            <a:pPr algn="just"/>
            <a:r>
              <a:rPr lang="en-US" sz="3200" dirty="0" smtClean="0"/>
              <a:t>They </a:t>
            </a:r>
            <a:r>
              <a:rPr lang="en-US" sz="3200" dirty="0"/>
              <a:t>are created and maintained by the Institute of Electrical and Electronics Engineers (IEEE) LAN/MAN Standards Committee (IEEE 802). </a:t>
            </a:r>
            <a:endParaRPr lang="en-US" sz="3200" dirty="0" smtClean="0"/>
          </a:p>
          <a:p>
            <a:pPr algn="just"/>
            <a:r>
              <a:rPr lang="en-US" sz="3200" dirty="0" smtClean="0"/>
              <a:t>The </a:t>
            </a:r>
            <a:r>
              <a:rPr lang="en-US" sz="3200" dirty="0"/>
              <a:t>base version of the standard was released in 1997, and has had subsequent amendments.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129</a:t>
            </a:fld>
            <a:endParaRPr lang="en-US"/>
          </a:p>
        </p:txBody>
      </p:sp>
    </p:spTree>
    <p:extLst>
      <p:ext uri="{BB962C8B-B14F-4D97-AF65-F5344CB8AC3E}">
        <p14:creationId xmlns:p14="http://schemas.microsoft.com/office/powerpoint/2010/main" xmlns="" val="4083596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771"/>
          </a:xfrm>
        </p:spPr>
        <p:txBody>
          <a:bodyPr/>
          <a:lstStyle/>
          <a:p>
            <a:r>
              <a:rPr lang="en-US" dirty="0"/>
              <a:t>Network Hardware</a:t>
            </a:r>
          </a:p>
        </p:txBody>
      </p:sp>
      <p:sp>
        <p:nvSpPr>
          <p:cNvPr id="3" name="Content Placeholder 2"/>
          <p:cNvSpPr>
            <a:spLocks noGrp="1"/>
          </p:cNvSpPr>
          <p:nvPr>
            <p:ph idx="1"/>
          </p:nvPr>
        </p:nvSpPr>
        <p:spPr>
          <a:xfrm>
            <a:off x="838200" y="1072896"/>
            <a:ext cx="10515600" cy="5648579"/>
          </a:xfrm>
        </p:spPr>
        <p:txBody>
          <a:bodyPr>
            <a:noAutofit/>
          </a:bodyPr>
          <a:lstStyle/>
          <a:p>
            <a:pPr algn="just"/>
            <a:r>
              <a:rPr lang="en-US" sz="3000" dirty="0" smtClean="0"/>
              <a:t>In Point to point </a:t>
            </a:r>
            <a:r>
              <a:rPr lang="en-US" sz="3000" dirty="0"/>
              <a:t>model, </a:t>
            </a:r>
            <a:r>
              <a:rPr lang="en-US" sz="3000" dirty="0" smtClean="0"/>
              <a:t>nodes either </a:t>
            </a:r>
            <a:r>
              <a:rPr lang="en-US" sz="3000" dirty="0"/>
              <a:t>employ </a:t>
            </a:r>
            <a:r>
              <a:rPr lang="en-US" sz="3000" b="1" dirty="0"/>
              <a:t>circuit switching </a:t>
            </a:r>
            <a:r>
              <a:rPr lang="en-US" sz="3000" dirty="0"/>
              <a:t>or </a:t>
            </a:r>
            <a:r>
              <a:rPr lang="en-US" sz="3000" b="1" dirty="0"/>
              <a:t>packet switching</a:t>
            </a:r>
            <a:r>
              <a:rPr lang="en-US" sz="3000" dirty="0"/>
              <a:t>.</a:t>
            </a:r>
            <a:r>
              <a:rPr lang="en-US" sz="3000" dirty="0" smtClean="0"/>
              <a:t> </a:t>
            </a:r>
          </a:p>
          <a:p>
            <a:pPr algn="just"/>
            <a:r>
              <a:rPr lang="en-US" sz="3000" dirty="0"/>
              <a:t>In </a:t>
            </a:r>
            <a:r>
              <a:rPr lang="en-US" sz="3000" b="1" dirty="0"/>
              <a:t>circuit switching</a:t>
            </a:r>
            <a:r>
              <a:rPr lang="en-US" sz="3000" dirty="0"/>
              <a:t>, </a:t>
            </a:r>
            <a:endParaRPr lang="en-US" sz="3000" dirty="0" smtClean="0"/>
          </a:p>
          <a:p>
            <a:pPr lvl="1" algn="just"/>
            <a:r>
              <a:rPr lang="en-US" sz="3000" dirty="0" smtClean="0"/>
              <a:t>a dedicated communication </a:t>
            </a:r>
            <a:r>
              <a:rPr lang="en-US" sz="3000" dirty="0"/>
              <a:t>path is allocated between A and B, via a set of </a:t>
            </a:r>
            <a:r>
              <a:rPr lang="en-US" sz="3000" dirty="0" smtClean="0"/>
              <a:t>intermediate nodes.</a:t>
            </a:r>
          </a:p>
          <a:p>
            <a:pPr lvl="1" algn="just"/>
            <a:r>
              <a:rPr lang="en-US" sz="3000" dirty="0"/>
              <a:t>t</a:t>
            </a:r>
            <a:r>
              <a:rPr lang="en-US" sz="3000" dirty="0" smtClean="0"/>
              <a:t>he </a:t>
            </a:r>
            <a:r>
              <a:rPr lang="en-US" sz="3000" dirty="0"/>
              <a:t>data is sent along the path as a continuous stream of bits</a:t>
            </a:r>
            <a:r>
              <a:rPr lang="en-US" sz="3000" dirty="0" smtClean="0"/>
              <a:t>.</a:t>
            </a:r>
            <a:endParaRPr lang="en-US" sz="3000" dirty="0"/>
          </a:p>
          <a:p>
            <a:pPr algn="just"/>
            <a:r>
              <a:rPr lang="en-US" sz="3000" dirty="0"/>
              <a:t>In </a:t>
            </a:r>
            <a:r>
              <a:rPr lang="en-US" sz="3000" b="1" dirty="0"/>
              <a:t>packet switching</a:t>
            </a:r>
            <a:r>
              <a:rPr lang="en-US" sz="3000" dirty="0" smtClean="0"/>
              <a:t>,</a:t>
            </a:r>
          </a:p>
          <a:p>
            <a:pPr lvl="1" algn="just"/>
            <a:r>
              <a:rPr lang="en-US" sz="3000" dirty="0"/>
              <a:t>data is divided into packets </a:t>
            </a:r>
            <a:r>
              <a:rPr lang="en-US" sz="3000" dirty="0" smtClean="0"/>
              <a:t>which </a:t>
            </a:r>
            <a:r>
              <a:rPr lang="en-US" sz="3000" dirty="0"/>
              <a:t>are sent from A to B via intermediate nodes</a:t>
            </a:r>
            <a:r>
              <a:rPr lang="en-US" sz="3000" dirty="0" smtClean="0"/>
              <a:t>.</a:t>
            </a:r>
          </a:p>
          <a:p>
            <a:pPr lvl="1" algn="just"/>
            <a:r>
              <a:rPr lang="en-US" sz="3000" dirty="0"/>
              <a:t>e</a:t>
            </a:r>
            <a:r>
              <a:rPr lang="en-US" sz="3000" dirty="0" smtClean="0"/>
              <a:t>ach </a:t>
            </a:r>
            <a:r>
              <a:rPr lang="en-US" sz="3000" dirty="0"/>
              <a:t>intermediate node temporarily stores the packet and waits for the </a:t>
            </a:r>
            <a:r>
              <a:rPr lang="en-US" sz="3000" dirty="0" smtClean="0"/>
              <a:t>receiving node </a:t>
            </a:r>
            <a:r>
              <a:rPr lang="en-US" sz="3000" dirty="0"/>
              <a:t>to become available to receive it.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13</a:t>
            </a:fld>
            <a:endParaRPr lang="en-US"/>
          </a:p>
        </p:txBody>
      </p:sp>
    </p:spTree>
    <p:extLst>
      <p:ext uri="{BB962C8B-B14F-4D97-AF65-F5344CB8AC3E}">
        <p14:creationId xmlns:p14="http://schemas.microsoft.com/office/powerpoint/2010/main" xmlns="" val="27386519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altLang="en-US" b="1" dirty="0"/>
              <a:t>IEEE 802.11 Wireless LAN Standard</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spcBef>
                <a:spcPct val="20000"/>
              </a:spcBef>
              <a:buClr>
                <a:schemeClr val="tx2"/>
              </a:buClr>
              <a:buSzPct val="80000"/>
            </a:pPr>
            <a:r>
              <a:rPr lang="en-US" altLang="en-US" sz="3200" dirty="0"/>
              <a:t>LANs provide connectivity for interconnecting computing resources at the local levels of an organization</a:t>
            </a:r>
          </a:p>
          <a:p>
            <a:pPr algn="just">
              <a:spcBef>
                <a:spcPct val="20000"/>
              </a:spcBef>
              <a:buClr>
                <a:schemeClr val="tx2"/>
              </a:buClr>
              <a:buSzPct val="80000"/>
            </a:pPr>
            <a:r>
              <a:rPr lang="en-US" altLang="en-US" sz="3200" dirty="0"/>
              <a:t>Wired LANs </a:t>
            </a:r>
          </a:p>
          <a:p>
            <a:pPr lvl="2" algn="just">
              <a:spcBef>
                <a:spcPct val="20000"/>
              </a:spcBef>
              <a:buClr>
                <a:schemeClr val="tx2"/>
              </a:buClr>
              <a:buSzPct val="80000"/>
            </a:pPr>
            <a:r>
              <a:rPr lang="en-US" altLang="en-US" sz="3200" dirty="0"/>
              <a:t>Limitations because of physical, hard-wired infrastructure </a:t>
            </a:r>
          </a:p>
          <a:p>
            <a:pPr algn="just">
              <a:spcBef>
                <a:spcPct val="20000"/>
              </a:spcBef>
              <a:buClr>
                <a:schemeClr val="tx2"/>
              </a:buClr>
              <a:buSzPct val="80000"/>
            </a:pPr>
            <a:r>
              <a:rPr lang="en-US" altLang="en-US" sz="3200" dirty="0"/>
              <a:t>Wireless LANs provide </a:t>
            </a:r>
          </a:p>
          <a:p>
            <a:pPr lvl="2" algn="just">
              <a:spcBef>
                <a:spcPct val="20000"/>
              </a:spcBef>
              <a:buClr>
                <a:schemeClr val="tx2"/>
              </a:buClr>
              <a:buSzPct val="80000"/>
            </a:pPr>
            <a:r>
              <a:rPr lang="en-US" altLang="en-US" sz="3200" dirty="0"/>
              <a:t>Flexibility </a:t>
            </a:r>
          </a:p>
          <a:p>
            <a:pPr lvl="2" algn="just">
              <a:spcBef>
                <a:spcPct val="20000"/>
              </a:spcBef>
              <a:buClr>
                <a:schemeClr val="tx2"/>
              </a:buClr>
              <a:buSzPct val="80000"/>
            </a:pPr>
            <a:r>
              <a:rPr lang="en-US" altLang="en-US" sz="3200" dirty="0"/>
              <a:t>Portability</a:t>
            </a:r>
          </a:p>
          <a:p>
            <a:pPr lvl="2" algn="just">
              <a:spcBef>
                <a:spcPct val="20000"/>
              </a:spcBef>
              <a:buClr>
                <a:schemeClr val="tx2"/>
              </a:buClr>
              <a:buSzPct val="80000"/>
            </a:pPr>
            <a:r>
              <a:rPr lang="en-US" altLang="en-US" sz="3200" dirty="0"/>
              <a:t>Mobility</a:t>
            </a:r>
          </a:p>
          <a:p>
            <a:pPr lvl="2" algn="just">
              <a:spcBef>
                <a:spcPct val="20000"/>
              </a:spcBef>
              <a:buClr>
                <a:schemeClr val="tx2"/>
              </a:buClr>
              <a:buSzPct val="80000"/>
            </a:pPr>
            <a:r>
              <a:rPr lang="en-US" altLang="en-US" sz="3200" dirty="0"/>
              <a:t>Ease of Installation</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130</a:t>
            </a:fld>
            <a:endParaRPr lang="en-US"/>
          </a:p>
        </p:txBody>
      </p:sp>
    </p:spTree>
    <p:extLst>
      <p:ext uri="{BB962C8B-B14F-4D97-AF65-F5344CB8AC3E}">
        <p14:creationId xmlns:p14="http://schemas.microsoft.com/office/powerpoint/2010/main" xmlns="" val="425844672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altLang="en-US" b="1" dirty="0"/>
              <a:t>IEEE 802.11 Wireless LAN Standard</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buClr>
                <a:schemeClr val="tx2"/>
              </a:buClr>
            </a:pPr>
            <a:r>
              <a:rPr lang="en-US" altLang="en-US" sz="3200" dirty="0"/>
              <a:t>In response to lacking standards, IEEE developed the first internationally recognized wireless LAN standard – IEEE </a:t>
            </a:r>
            <a:r>
              <a:rPr lang="en-US" altLang="en-US" sz="3200" dirty="0" smtClean="0"/>
              <a:t>802.11.</a:t>
            </a:r>
            <a:endParaRPr lang="en-US" altLang="en-US" sz="3200" dirty="0"/>
          </a:p>
          <a:p>
            <a:pPr algn="just">
              <a:buClr>
                <a:schemeClr val="tx2"/>
              </a:buClr>
            </a:pPr>
            <a:r>
              <a:rPr lang="en-US" altLang="en-US" sz="3200" dirty="0"/>
              <a:t>IEEE published 802.11 in 1997, after seven years of </a:t>
            </a:r>
            <a:r>
              <a:rPr lang="en-US" altLang="en-US" sz="3200" dirty="0" smtClean="0"/>
              <a:t>work.</a:t>
            </a:r>
            <a:endParaRPr lang="en-US" altLang="en-US" sz="3200" dirty="0"/>
          </a:p>
          <a:p>
            <a:pPr algn="just">
              <a:buClr>
                <a:schemeClr val="tx2"/>
              </a:buClr>
            </a:pPr>
            <a:r>
              <a:rPr lang="en-US" altLang="en-US" sz="3200" dirty="0" smtClean="0"/>
              <a:t>Scope </a:t>
            </a:r>
            <a:r>
              <a:rPr lang="en-US" altLang="en-US" sz="3200" dirty="0"/>
              <a:t>of IEEE 802.11 is limited to Physical and Data Link Layers</a:t>
            </a:r>
            <a:r>
              <a:rPr lang="en-US" altLang="en-US" sz="3200" dirty="0" smtClean="0"/>
              <a:t>.</a:t>
            </a:r>
          </a:p>
          <a:p>
            <a:pPr algn="just">
              <a:buClr>
                <a:schemeClr val="tx2"/>
              </a:buClr>
            </a:pPr>
            <a:r>
              <a:rPr lang="en-US" altLang="en-US" sz="3200" dirty="0" smtClean="0"/>
              <a:t>Benefits of WLAN are:</a:t>
            </a:r>
          </a:p>
          <a:p>
            <a:pPr lvl="2" algn="just"/>
            <a:r>
              <a:rPr lang="en-US" altLang="en-US" sz="2800" dirty="0"/>
              <a:t>Power Management</a:t>
            </a:r>
          </a:p>
          <a:p>
            <a:pPr lvl="2" algn="just"/>
            <a:r>
              <a:rPr lang="en-US" altLang="en-US" sz="2800" dirty="0"/>
              <a:t>Security</a:t>
            </a:r>
          </a:p>
          <a:p>
            <a:pPr lvl="2" algn="just"/>
            <a:r>
              <a:rPr lang="en-US" altLang="en-US" sz="2800" dirty="0"/>
              <a:t>Bandwidth</a:t>
            </a:r>
          </a:p>
          <a:p>
            <a:pPr algn="just">
              <a:buClr>
                <a:schemeClr val="tx2"/>
              </a:buClr>
              <a:buFont typeface="Wingdings" panose="05000000000000000000" pitchFamily="2" charset="2"/>
              <a:buChar char="v"/>
            </a:pPr>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131</a:t>
            </a:fld>
            <a:endParaRPr lang="en-US"/>
          </a:p>
        </p:txBody>
      </p:sp>
    </p:spTree>
    <p:extLst>
      <p:ext uri="{BB962C8B-B14F-4D97-AF65-F5344CB8AC3E}">
        <p14:creationId xmlns:p14="http://schemas.microsoft.com/office/powerpoint/2010/main" xmlns="" val="315531506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802.11a</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b="1" dirty="0"/>
              <a:t>802.11a </a:t>
            </a:r>
            <a:r>
              <a:rPr lang="en-US" altLang="en-US" sz="3200" b="1" i="1" dirty="0"/>
              <a:t>OFDM </a:t>
            </a:r>
            <a:r>
              <a:rPr lang="en-US" altLang="en-US" sz="3200" b="1" dirty="0"/>
              <a:t>(Orthogonal Frequency Divisional Multiplexing)</a:t>
            </a:r>
          </a:p>
          <a:p>
            <a:pPr lvl="1" algn="just">
              <a:buClr>
                <a:srgbClr val="CC0000"/>
              </a:buClr>
            </a:pPr>
            <a:r>
              <a:rPr lang="en-US" sz="3200" dirty="0"/>
              <a:t>Operates in  the 5 GHz UNII (Unlicensed National Information Infrastructure) band </a:t>
            </a:r>
          </a:p>
          <a:p>
            <a:pPr lvl="1" algn="just">
              <a:buClr>
                <a:srgbClr val="CC0000"/>
              </a:buClr>
            </a:pPr>
            <a:r>
              <a:rPr lang="en-US" sz="3200" dirty="0"/>
              <a:t>Supports Data rates up to 54 Mbps.</a:t>
            </a:r>
          </a:p>
          <a:p>
            <a:pPr lvl="1" algn="just">
              <a:buClr>
                <a:srgbClr val="CC0000"/>
              </a:buClr>
            </a:pPr>
            <a:r>
              <a:rPr lang="en-US" sz="3200" dirty="0" smtClean="0"/>
              <a:t>Incompatible </a:t>
            </a:r>
            <a:r>
              <a:rPr lang="en-US" sz="3200" dirty="0"/>
              <a:t>with devices operating in 2.4GHz</a:t>
            </a:r>
          </a:p>
          <a:p>
            <a:pPr lvl="1" algn="just"/>
            <a:r>
              <a:rPr lang="en-US" altLang="en-US" sz="3200" dirty="0" smtClean="0"/>
              <a:t>Encoding (OFDM) is complex.</a:t>
            </a:r>
            <a:endParaRPr lang="en-US" altLang="en-US" sz="3200" dirty="0"/>
          </a:p>
          <a:p>
            <a:pPr lvl="1" algn="just"/>
            <a:r>
              <a:rPr lang="en-US" altLang="en-US" sz="3200" dirty="0" smtClean="0"/>
              <a:t>More </a:t>
            </a:r>
            <a:r>
              <a:rPr lang="en-US" altLang="en-US" sz="3200" dirty="0"/>
              <a:t>difficulty </a:t>
            </a:r>
            <a:r>
              <a:rPr lang="en-US" altLang="en-US" sz="3200" dirty="0" smtClean="0"/>
              <a:t>in penetrating </a:t>
            </a:r>
            <a:r>
              <a:rPr lang="en-US" altLang="en-US" sz="3200" dirty="0"/>
              <a:t>walls.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132</a:t>
            </a:fld>
            <a:endParaRPr lang="en-US"/>
          </a:p>
        </p:txBody>
      </p:sp>
    </p:spTree>
    <p:extLst>
      <p:ext uri="{BB962C8B-B14F-4D97-AF65-F5344CB8AC3E}">
        <p14:creationId xmlns:p14="http://schemas.microsoft.com/office/powerpoint/2010/main" xmlns="" val="9659784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802.11b</a:t>
            </a:r>
            <a:endParaRPr lang="en-US" dirty="0"/>
          </a:p>
        </p:txBody>
      </p:sp>
      <p:sp>
        <p:nvSpPr>
          <p:cNvPr id="3" name="Content Placeholder 2"/>
          <p:cNvSpPr>
            <a:spLocks noGrp="1"/>
          </p:cNvSpPr>
          <p:nvPr>
            <p:ph idx="1"/>
          </p:nvPr>
        </p:nvSpPr>
        <p:spPr>
          <a:xfrm>
            <a:off x="838200" y="1170432"/>
            <a:ext cx="10515600" cy="5551043"/>
          </a:xfrm>
        </p:spPr>
        <p:txBody>
          <a:bodyPr>
            <a:normAutofit fontScale="92500"/>
          </a:bodyPr>
          <a:lstStyle/>
          <a:p>
            <a:pPr algn="just"/>
            <a:r>
              <a:rPr lang="en-US" altLang="en-US" sz="3200" b="1" dirty="0"/>
              <a:t>802.11b</a:t>
            </a:r>
            <a:r>
              <a:rPr lang="en-US" altLang="en-US" sz="3200" dirty="0"/>
              <a:t> </a:t>
            </a:r>
            <a:r>
              <a:rPr lang="en-US" altLang="en-US" sz="3200" b="1" i="1" dirty="0"/>
              <a:t>HR-DSSS </a:t>
            </a:r>
            <a:r>
              <a:rPr lang="en-US" altLang="en-US" sz="3200" b="1" dirty="0"/>
              <a:t>(</a:t>
            </a:r>
            <a:r>
              <a:rPr lang="en-US" altLang="en-US" sz="3200" b="1" i="1" dirty="0"/>
              <a:t>High Rate Direct Sequence Spread Spectrum</a:t>
            </a:r>
            <a:r>
              <a:rPr lang="en-US" altLang="en-US" sz="3200" b="1" dirty="0"/>
              <a:t>)</a:t>
            </a:r>
          </a:p>
          <a:p>
            <a:pPr lvl="1" algn="just">
              <a:lnSpc>
                <a:spcPct val="100000"/>
              </a:lnSpc>
              <a:buClr>
                <a:schemeClr val="tx2"/>
              </a:buClr>
            </a:pPr>
            <a:r>
              <a:rPr lang="en-US" sz="3200" dirty="0"/>
              <a:t>The most popular 802.11 standard currently in deployment.</a:t>
            </a:r>
          </a:p>
          <a:p>
            <a:pPr lvl="1" algn="just">
              <a:lnSpc>
                <a:spcPct val="100000"/>
              </a:lnSpc>
              <a:buClr>
                <a:schemeClr val="tx2"/>
              </a:buClr>
            </a:pPr>
            <a:r>
              <a:rPr lang="en-US" sz="3200" dirty="0"/>
              <a:t>Supports 1, 2, 5.5 and 11 Mbps data rates in the 2.4 GHz ISM (Industrial-Scientific-Medical) band</a:t>
            </a:r>
          </a:p>
          <a:p>
            <a:pPr lvl="1" algn="just"/>
            <a:r>
              <a:rPr lang="en-US" altLang="en-US" sz="3200" dirty="0" smtClean="0"/>
              <a:t>Note </a:t>
            </a:r>
            <a:r>
              <a:rPr lang="en-US" altLang="en-US" sz="3200" dirty="0"/>
              <a:t>in this bandwidth all </a:t>
            </a:r>
            <a:r>
              <a:rPr lang="en-US" altLang="en-US" sz="3200" dirty="0" smtClean="0"/>
              <a:t>the </a:t>
            </a:r>
            <a:r>
              <a:rPr lang="en-US" altLang="en-US" sz="3200" dirty="0"/>
              <a:t>protocols have to deal with interference from microwave ovens, cordless phones and garage door openers.</a:t>
            </a:r>
          </a:p>
          <a:p>
            <a:pPr lvl="1" algn="just"/>
            <a:r>
              <a:rPr lang="en-US" altLang="en-US" sz="3200" dirty="0"/>
              <a:t>Range is 7 times greater than </a:t>
            </a:r>
            <a:r>
              <a:rPr lang="en-US" altLang="en-US" sz="3200" b="1" dirty="0"/>
              <a:t>11a.</a:t>
            </a:r>
          </a:p>
          <a:p>
            <a:pPr lvl="1" algn="just"/>
            <a:r>
              <a:rPr lang="en-US" sz="3200" dirty="0"/>
              <a:t>802.11b is used in a point-to-multipoint configuration, wherein an access point communicates via an omnidirectional antenna with mobile clients within the range of the access point.</a:t>
            </a:r>
            <a:endParaRPr lang="en-US" altLang="en-US" sz="3200" b="1"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133</a:t>
            </a:fld>
            <a:endParaRPr lang="en-US"/>
          </a:p>
        </p:txBody>
      </p:sp>
    </p:spTree>
    <p:extLst>
      <p:ext uri="{BB962C8B-B14F-4D97-AF65-F5344CB8AC3E}">
        <p14:creationId xmlns:p14="http://schemas.microsoft.com/office/powerpoint/2010/main" xmlns="" val="41600442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802.11g</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b="1" dirty="0"/>
              <a:t>802.11g </a:t>
            </a:r>
            <a:r>
              <a:rPr lang="en-US" altLang="en-US" sz="3200" b="1" i="1" dirty="0"/>
              <a:t>OFDM</a:t>
            </a:r>
            <a:r>
              <a:rPr lang="en-US" altLang="en-US" sz="3200" b="1" dirty="0"/>
              <a:t>(</a:t>
            </a:r>
            <a:r>
              <a:rPr lang="en-US" altLang="en-US" sz="3200" b="1" i="1" dirty="0"/>
              <a:t>Orthogonal Frequency Division Multiplexing</a:t>
            </a:r>
            <a:r>
              <a:rPr lang="en-US" altLang="en-US" sz="3200" b="1" dirty="0"/>
              <a:t>)</a:t>
            </a:r>
          </a:p>
          <a:p>
            <a:pPr lvl="1" algn="just"/>
            <a:r>
              <a:rPr lang="en-US" altLang="en-US" sz="3200" b="1" dirty="0"/>
              <a:t>An attempt to combine the best of both 802.11a and 802.11b.</a:t>
            </a:r>
          </a:p>
          <a:p>
            <a:pPr lvl="1" algn="just"/>
            <a:r>
              <a:rPr lang="en-US" altLang="en-US" sz="3200" dirty="0"/>
              <a:t>Supports bandwidths up to </a:t>
            </a:r>
            <a:r>
              <a:rPr lang="en-US" altLang="en-US" sz="3200" b="1" dirty="0">
                <a:latin typeface="Comic Sans MS" panose="030F0702030302020204" pitchFamily="66" charset="0"/>
              </a:rPr>
              <a:t>54 Mbps</a:t>
            </a:r>
            <a:r>
              <a:rPr lang="en-US" altLang="en-US" sz="3200" dirty="0"/>
              <a:t>.</a:t>
            </a:r>
          </a:p>
          <a:p>
            <a:pPr lvl="1" algn="just"/>
            <a:r>
              <a:rPr lang="en-US" altLang="en-US" sz="3200" dirty="0"/>
              <a:t>Uses 2.4 GHz frequency for greater range.</a:t>
            </a:r>
          </a:p>
          <a:p>
            <a:pPr lvl="1" algn="just"/>
            <a:r>
              <a:rPr lang="en-US" altLang="en-US" sz="3200" dirty="0"/>
              <a:t>Is backward compatible with 802.11b.</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134</a:t>
            </a:fld>
            <a:endParaRPr lang="en-US"/>
          </a:p>
        </p:txBody>
      </p:sp>
    </p:spTree>
    <p:extLst>
      <p:ext uri="{BB962C8B-B14F-4D97-AF65-F5344CB8AC3E}">
        <p14:creationId xmlns:p14="http://schemas.microsoft.com/office/powerpoint/2010/main" xmlns="" val="174517482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802.11n</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dirty="0"/>
              <a:t>Newest member of the 802.11 family.</a:t>
            </a:r>
          </a:p>
          <a:p>
            <a:pPr algn="just"/>
            <a:r>
              <a:rPr lang="en-US" altLang="en-US" sz="3200" b="1" dirty="0"/>
              <a:t>Has rated 600Mbit/s </a:t>
            </a:r>
            <a:r>
              <a:rPr lang="en-US" altLang="en-US" sz="3200" b="1" dirty="0" smtClean="0"/>
              <a:t>bandwidth</a:t>
            </a:r>
          </a:p>
          <a:p>
            <a:pPr algn="just"/>
            <a:r>
              <a:rPr lang="en-US" sz="3200" dirty="0"/>
              <a:t>It can be used in the 2.4 GHz or 5 GHz frequency bands.</a:t>
            </a:r>
            <a:endParaRPr lang="en-US" altLang="en-US" sz="3200" b="1" dirty="0"/>
          </a:p>
          <a:p>
            <a:pPr algn="just"/>
            <a:r>
              <a:rPr lang="en-US" altLang="en-US" sz="3200" dirty="0"/>
              <a:t>Introduces MIMO</a:t>
            </a:r>
          </a:p>
          <a:p>
            <a:pPr lvl="1" algn="just"/>
            <a:r>
              <a:rPr lang="en-US" altLang="en-US" sz="3200" dirty="0"/>
              <a:t>Multiple-Input Multiple-Output</a:t>
            </a:r>
          </a:p>
          <a:p>
            <a:pPr algn="just"/>
            <a:r>
              <a:rPr lang="en-US" altLang="en-US" sz="3200" dirty="0"/>
              <a:t>OFDM Modulation</a:t>
            </a:r>
          </a:p>
          <a:p>
            <a:pPr lvl="1" algn="just"/>
            <a:r>
              <a:rPr lang="en-US" altLang="en-US" sz="3200" dirty="0"/>
              <a:t>Uses higher frequencies for increased number of carrier waves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135</a:t>
            </a:fld>
            <a:endParaRPr lang="en-US"/>
          </a:p>
        </p:txBody>
      </p:sp>
    </p:spTree>
    <p:extLst>
      <p:ext uri="{BB962C8B-B14F-4D97-AF65-F5344CB8AC3E}">
        <p14:creationId xmlns:p14="http://schemas.microsoft.com/office/powerpoint/2010/main" xmlns="" val="108535062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3723"/>
            <a:ext cx="9144000" cy="2387600"/>
          </a:xfrm>
        </p:spPr>
        <p:txBody>
          <a:bodyPr/>
          <a:lstStyle/>
          <a:p>
            <a:r>
              <a:rPr lang="en-US" b="1" dirty="0" smtClean="0"/>
              <a:t>Data Link Layer </a:t>
            </a:r>
            <a:endParaRPr lang="en-US" dirty="0"/>
          </a:p>
        </p:txBody>
      </p:sp>
      <p:sp>
        <p:nvSpPr>
          <p:cNvPr id="3" name="Subtitle 2"/>
          <p:cNvSpPr>
            <a:spLocks noGrp="1"/>
          </p:cNvSpPr>
          <p:nvPr>
            <p:ph type="subTitle" idx="1"/>
          </p:nvPr>
        </p:nvSpPr>
        <p:spPr>
          <a:xfrm>
            <a:off x="280416" y="2961323"/>
            <a:ext cx="11643360" cy="3760152"/>
          </a:xfrm>
        </p:spPr>
        <p:txBody>
          <a:bodyPr>
            <a:normAutofit fontScale="70000" lnSpcReduction="20000"/>
          </a:bodyPr>
          <a:lstStyle/>
          <a:p>
            <a:r>
              <a:rPr lang="en-US" sz="5100" b="1" dirty="0" smtClean="0"/>
              <a:t>Unit III</a:t>
            </a:r>
          </a:p>
          <a:p>
            <a:endParaRPr lang="en-US" sz="4000" dirty="0"/>
          </a:p>
          <a:p>
            <a:pPr algn="just"/>
            <a:r>
              <a:rPr lang="en-US" sz="4500" i="1" dirty="0" smtClean="0"/>
              <a:t>Data </a:t>
            </a:r>
            <a:r>
              <a:rPr lang="en-US" sz="4500" i="1" dirty="0"/>
              <a:t>link layer: Framing, Flow &amp; Error control Protocols, HDLC, PPP, Multiple access techniques-random access, controlled access &amp; Channelization, Ethernet types-bridged, Switched, Full duplex, Fast &amp; gigabit Ethernet, Introduction to Data link layer in 802.11 LAN, Connecting devices like passive hubs, repeaters, Active hubs, Bridges, Two-layer Switches, Routers, three layer switches, Gateway etc., Backbone networks, Virtual LANs, Simple Router architecture, Sliding window protocol. </a:t>
            </a:r>
            <a:r>
              <a:rPr lang="en-US" sz="4500" i="1" dirty="0" smtClean="0"/>
              <a:t>  </a:t>
            </a:r>
            <a:r>
              <a:rPr lang="en-US" sz="4500" dirty="0" smtClean="0"/>
              <a:t> </a:t>
            </a:r>
            <a:endParaRPr lang="en-US" sz="45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136</a:t>
            </a:fld>
            <a:endParaRPr lang="en-US"/>
          </a:p>
        </p:txBody>
      </p:sp>
    </p:spTree>
    <p:extLst>
      <p:ext uri="{BB962C8B-B14F-4D97-AF65-F5344CB8AC3E}">
        <p14:creationId xmlns:p14="http://schemas.microsoft.com/office/powerpoint/2010/main" xmlns="" val="225032489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Data Link Layer</a:t>
            </a:r>
            <a:endParaRPr lang="en-US" dirty="0"/>
          </a:p>
        </p:txBody>
      </p:sp>
      <p:sp>
        <p:nvSpPr>
          <p:cNvPr id="3" name="Content Placeholder 2"/>
          <p:cNvSpPr>
            <a:spLocks noGrp="1"/>
          </p:cNvSpPr>
          <p:nvPr>
            <p:ph idx="1"/>
          </p:nvPr>
        </p:nvSpPr>
        <p:spPr>
          <a:xfrm>
            <a:off x="838200" y="1133856"/>
            <a:ext cx="10515600" cy="5587619"/>
          </a:xfrm>
        </p:spPr>
        <p:txBody>
          <a:bodyPr>
            <a:normAutofit/>
          </a:bodyPr>
          <a:lstStyle/>
          <a:p>
            <a:pPr>
              <a:lnSpc>
                <a:spcPct val="80000"/>
              </a:lnSpc>
            </a:pPr>
            <a:r>
              <a:rPr lang="en-US" sz="3200" dirty="0"/>
              <a:t>Services</a:t>
            </a:r>
          </a:p>
          <a:p>
            <a:pPr lvl="1">
              <a:lnSpc>
                <a:spcPct val="80000"/>
              </a:lnSpc>
            </a:pPr>
            <a:r>
              <a:rPr lang="en-US" sz="3200" dirty="0"/>
              <a:t>Framing</a:t>
            </a:r>
          </a:p>
          <a:p>
            <a:pPr lvl="1">
              <a:lnSpc>
                <a:spcPct val="80000"/>
              </a:lnSpc>
            </a:pPr>
            <a:r>
              <a:rPr lang="en-US" sz="3200" dirty="0" smtClean="0"/>
              <a:t>Flow &amp; Error </a:t>
            </a:r>
            <a:r>
              <a:rPr lang="en-US" sz="3200" dirty="0"/>
              <a:t>control</a:t>
            </a:r>
          </a:p>
          <a:p>
            <a:pPr lvl="1">
              <a:lnSpc>
                <a:spcPct val="80000"/>
              </a:lnSpc>
            </a:pPr>
            <a:r>
              <a:rPr lang="en-US" sz="3200" dirty="0"/>
              <a:t>Reliability</a:t>
            </a:r>
          </a:p>
          <a:p>
            <a:pPr lvl="1">
              <a:lnSpc>
                <a:spcPct val="80000"/>
              </a:lnSpc>
            </a:pPr>
            <a:r>
              <a:rPr lang="en-US" sz="3200" dirty="0"/>
              <a:t>Connection management</a:t>
            </a:r>
          </a:p>
          <a:p>
            <a:pPr lvl="1">
              <a:lnSpc>
                <a:spcPct val="80000"/>
              </a:lnSpc>
            </a:pPr>
            <a:r>
              <a:rPr lang="en-US" sz="3200" dirty="0"/>
              <a:t>Medium access control</a:t>
            </a:r>
          </a:p>
          <a:p>
            <a:pPr lvl="1">
              <a:lnSpc>
                <a:spcPct val="80000"/>
              </a:lnSpc>
            </a:pPr>
            <a:r>
              <a:rPr lang="en-US" sz="3200" dirty="0"/>
              <a:t>Switching</a:t>
            </a:r>
          </a:p>
          <a:p>
            <a:pPr>
              <a:lnSpc>
                <a:spcPct val="80000"/>
              </a:lnSpc>
            </a:pPr>
            <a:r>
              <a:rPr lang="en-US" sz="3200" dirty="0"/>
              <a:t>Protocols</a:t>
            </a:r>
          </a:p>
          <a:p>
            <a:pPr lvl="1">
              <a:lnSpc>
                <a:spcPct val="80000"/>
              </a:lnSpc>
            </a:pPr>
            <a:r>
              <a:rPr lang="en-US" sz="3200" dirty="0"/>
              <a:t>PPP</a:t>
            </a:r>
          </a:p>
          <a:p>
            <a:pPr lvl="1">
              <a:lnSpc>
                <a:spcPct val="80000"/>
              </a:lnSpc>
            </a:pPr>
            <a:r>
              <a:rPr lang="en-US" sz="3200" dirty="0"/>
              <a:t>HDLC</a:t>
            </a:r>
          </a:p>
          <a:p>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137</a:t>
            </a:fld>
            <a:endParaRPr lang="en-US"/>
          </a:p>
        </p:txBody>
      </p:sp>
    </p:spTree>
    <p:extLst>
      <p:ext uri="{BB962C8B-B14F-4D97-AF65-F5344CB8AC3E}">
        <p14:creationId xmlns:p14="http://schemas.microsoft.com/office/powerpoint/2010/main" xmlns="" val="30896747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Framing</a:t>
            </a:r>
            <a:endParaRPr lang="en-US" dirty="0"/>
          </a:p>
        </p:txBody>
      </p:sp>
      <p:sp>
        <p:nvSpPr>
          <p:cNvPr id="3" name="Content Placeholder 2"/>
          <p:cNvSpPr>
            <a:spLocks noGrp="1"/>
          </p:cNvSpPr>
          <p:nvPr>
            <p:ph idx="1"/>
          </p:nvPr>
        </p:nvSpPr>
        <p:spPr>
          <a:xfrm>
            <a:off x="838200" y="1121664"/>
            <a:ext cx="10515600" cy="5599811"/>
          </a:xfrm>
        </p:spPr>
        <p:txBody>
          <a:bodyPr>
            <a:noAutofit/>
          </a:bodyPr>
          <a:lstStyle/>
          <a:p>
            <a:pPr algn="just"/>
            <a:r>
              <a:rPr lang="en-US" sz="3000" dirty="0"/>
              <a:t>To provide service to the network layer, the data link layer must use the </a:t>
            </a:r>
            <a:r>
              <a:rPr lang="en-US" sz="3000" dirty="0" smtClean="0"/>
              <a:t>service provided </a:t>
            </a:r>
            <a:r>
              <a:rPr lang="en-US" sz="3000" dirty="0"/>
              <a:t>to it by the physical layer</a:t>
            </a:r>
            <a:r>
              <a:rPr lang="en-US" sz="3000" dirty="0" smtClean="0"/>
              <a:t>.</a:t>
            </a:r>
          </a:p>
          <a:p>
            <a:pPr algn="just"/>
            <a:r>
              <a:rPr lang="en-US" sz="3000" dirty="0"/>
              <a:t>I</a:t>
            </a:r>
            <a:r>
              <a:rPr lang="en-US" sz="3000" dirty="0" smtClean="0"/>
              <a:t>t </a:t>
            </a:r>
            <a:r>
              <a:rPr lang="en-US" sz="3000" dirty="0"/>
              <a:t>breaks up network layer data stream into small blocks, a process called </a:t>
            </a:r>
            <a:r>
              <a:rPr lang="en-US" sz="3000" b="1" dirty="0"/>
              <a:t>segmentation</a:t>
            </a:r>
            <a:r>
              <a:rPr lang="en-US" sz="3000" dirty="0"/>
              <a:t>, and adds header and frame flag to each block to form a frame, a process called </a:t>
            </a:r>
            <a:r>
              <a:rPr lang="en-US" sz="3000" b="1" dirty="0"/>
              <a:t>encapsulation</a:t>
            </a:r>
            <a:r>
              <a:rPr lang="en-US" sz="3000" b="1" dirty="0" smtClean="0"/>
              <a:t>.</a:t>
            </a:r>
          </a:p>
          <a:p>
            <a:pPr algn="just"/>
            <a:r>
              <a:rPr lang="en-US" sz="3000" dirty="0"/>
              <a:t>The usual approach is for the data link layer to break up the bit stream </a:t>
            </a:r>
            <a:r>
              <a:rPr lang="en-US" sz="3000" dirty="0" smtClean="0"/>
              <a:t>into discrete frames called </a:t>
            </a:r>
            <a:r>
              <a:rPr lang="en-US" sz="3000" b="1" dirty="0" smtClean="0"/>
              <a:t>framing</a:t>
            </a:r>
            <a:r>
              <a:rPr lang="en-US" sz="3000" dirty="0" smtClean="0"/>
              <a:t>. Four methods:</a:t>
            </a:r>
          </a:p>
          <a:p>
            <a:pPr marL="971550" lvl="1" indent="-514350">
              <a:buFont typeface="+mj-lt"/>
              <a:buAutoNum type="arabicPeriod"/>
            </a:pPr>
            <a:r>
              <a:rPr lang="en-US" sz="3000" dirty="0" smtClean="0"/>
              <a:t>Byte </a:t>
            </a:r>
            <a:r>
              <a:rPr lang="en-US" sz="3000" dirty="0"/>
              <a:t>count.</a:t>
            </a:r>
          </a:p>
          <a:p>
            <a:pPr marL="971550" lvl="1" indent="-514350">
              <a:buFont typeface="+mj-lt"/>
              <a:buAutoNum type="arabicPeriod"/>
            </a:pPr>
            <a:r>
              <a:rPr lang="en-US" sz="3000" dirty="0" smtClean="0"/>
              <a:t>Flag </a:t>
            </a:r>
            <a:r>
              <a:rPr lang="en-US" sz="3000" dirty="0"/>
              <a:t>bytes with byte stuffing.</a:t>
            </a:r>
          </a:p>
          <a:p>
            <a:pPr marL="971550" lvl="1" indent="-514350">
              <a:buFont typeface="+mj-lt"/>
              <a:buAutoNum type="arabicPeriod"/>
            </a:pPr>
            <a:r>
              <a:rPr lang="en-US" sz="3000" dirty="0" smtClean="0"/>
              <a:t>Flag </a:t>
            </a:r>
            <a:r>
              <a:rPr lang="en-US" sz="3000" dirty="0"/>
              <a:t>bits with bit stuffing.</a:t>
            </a:r>
          </a:p>
          <a:p>
            <a:pPr marL="971550" lvl="1" indent="-514350">
              <a:buFont typeface="+mj-lt"/>
              <a:buAutoNum type="arabicPeriod"/>
            </a:pPr>
            <a:r>
              <a:rPr lang="en-US" sz="3000" dirty="0" smtClean="0"/>
              <a:t>Physical </a:t>
            </a:r>
            <a:r>
              <a:rPr lang="en-US" sz="3000" dirty="0"/>
              <a:t>layer coding violations.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138</a:t>
            </a:fld>
            <a:endParaRPr lang="en-US"/>
          </a:p>
        </p:txBody>
      </p:sp>
    </p:spTree>
    <p:extLst>
      <p:ext uri="{BB962C8B-B14F-4D97-AF65-F5344CB8AC3E}">
        <p14:creationId xmlns:p14="http://schemas.microsoft.com/office/powerpoint/2010/main" xmlns="" val="43705228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846"/>
          </a:xfrm>
        </p:spPr>
        <p:txBody>
          <a:bodyPr>
            <a:normAutofit/>
          </a:bodyPr>
          <a:lstStyle/>
          <a:p>
            <a:r>
              <a:rPr lang="en-US" dirty="0" smtClean="0"/>
              <a:t>Framing – Byte Count</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139</a:t>
            </a:fld>
            <a:endParaRPr lang="en-US"/>
          </a:p>
        </p:txBody>
      </p:sp>
      <p:sp>
        <p:nvSpPr>
          <p:cNvPr id="5" name="Rectangle 3"/>
          <p:cNvSpPr txBox="1">
            <a:spLocks noChangeArrowheads="1"/>
          </p:cNvSpPr>
          <p:nvPr/>
        </p:nvSpPr>
        <p:spPr>
          <a:xfrm>
            <a:off x="5827776" y="5587686"/>
            <a:ext cx="5925312" cy="461963"/>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2000" dirty="0" smtClean="0"/>
              <a:t>A byte stream. </a:t>
            </a:r>
            <a:r>
              <a:rPr lang="en-US" altLang="en-US" sz="2000" dirty="0" smtClean="0">
                <a:solidFill>
                  <a:srgbClr val="0033CC"/>
                </a:solidFill>
              </a:rPr>
              <a:t>(a)</a:t>
            </a:r>
            <a:r>
              <a:rPr lang="en-US" altLang="en-US" sz="2000" dirty="0" smtClean="0"/>
              <a:t> Without errors. </a:t>
            </a:r>
            <a:r>
              <a:rPr lang="en-US" altLang="en-US" sz="2000" dirty="0" smtClean="0">
                <a:solidFill>
                  <a:srgbClr val="0033CC"/>
                </a:solidFill>
              </a:rPr>
              <a:t>(b)</a:t>
            </a:r>
            <a:r>
              <a:rPr lang="en-US" altLang="en-US" sz="2000" dirty="0" smtClean="0"/>
              <a:t> With one error.</a:t>
            </a:r>
          </a:p>
        </p:txBody>
      </p:sp>
      <p:pic>
        <p:nvPicPr>
          <p:cNvPr id="6"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2416" y="1177971"/>
            <a:ext cx="7187184" cy="410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60832" y="2048256"/>
            <a:ext cx="4169664"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The first framing method uses a field in the header to specify the number </a:t>
            </a:r>
            <a:r>
              <a:rPr lang="en-US" sz="2800" dirty="0" smtClean="0"/>
              <a:t>of bytes </a:t>
            </a:r>
            <a:r>
              <a:rPr lang="en-US" sz="2800" dirty="0"/>
              <a:t>in the frame</a:t>
            </a:r>
            <a:r>
              <a:rPr lang="en-US" sz="2800" dirty="0" smtClean="0"/>
              <a:t>.</a:t>
            </a:r>
          </a:p>
          <a:p>
            <a:pPr marL="285750" indent="-285750" algn="just">
              <a:buFont typeface="Arial" panose="020B0604020202020204" pitchFamily="34" charset="0"/>
              <a:buChar char="•"/>
            </a:pPr>
            <a:r>
              <a:rPr lang="en-US" sz="2800" dirty="0"/>
              <a:t>The trouble with this algorithm is that the count can be garbled by a </a:t>
            </a:r>
            <a:r>
              <a:rPr lang="en-US" sz="2800" dirty="0" smtClean="0"/>
              <a:t>transmission error</a:t>
            </a:r>
            <a:r>
              <a:rPr lang="en-US" sz="2800" dirty="0"/>
              <a:t>.</a:t>
            </a:r>
          </a:p>
        </p:txBody>
      </p:sp>
    </p:spTree>
    <p:extLst>
      <p:ext uri="{BB962C8B-B14F-4D97-AF65-F5344CB8AC3E}">
        <p14:creationId xmlns:p14="http://schemas.microsoft.com/office/powerpoint/2010/main" xmlns="" val="1118678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6536"/>
          </a:xfrm>
        </p:spPr>
        <p:txBody>
          <a:bodyPr/>
          <a:lstStyle/>
          <a:p>
            <a:r>
              <a:rPr lang="en-US" dirty="0"/>
              <a:t>Network Hardware</a:t>
            </a:r>
          </a:p>
        </p:txBody>
      </p:sp>
      <p:pic>
        <p:nvPicPr>
          <p:cNvPr id="5" name="Content Placeholder 4"/>
          <p:cNvPicPr>
            <a:picLocks noGrp="1" noChangeAspect="1"/>
          </p:cNvPicPr>
          <p:nvPr>
            <p:ph idx="1"/>
          </p:nvPr>
        </p:nvPicPr>
        <p:blipFill>
          <a:blip r:embed="rId2"/>
          <a:stretch>
            <a:fillRect/>
          </a:stretch>
        </p:blipFill>
        <p:spPr>
          <a:xfrm>
            <a:off x="2667000" y="1324224"/>
            <a:ext cx="7315200" cy="5214688"/>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14</a:t>
            </a:fld>
            <a:endParaRPr lang="en-US"/>
          </a:p>
        </p:txBody>
      </p:sp>
    </p:spTree>
    <p:extLst>
      <p:ext uri="{BB962C8B-B14F-4D97-AF65-F5344CB8AC3E}">
        <p14:creationId xmlns:p14="http://schemas.microsoft.com/office/powerpoint/2010/main" xmlns="" val="610425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smtClean="0"/>
              <a:t>Framing – Flag </a:t>
            </a:r>
            <a:r>
              <a:rPr lang="en-US" dirty="0"/>
              <a:t>bytes with byte stuffing</a:t>
            </a:r>
          </a:p>
        </p:txBody>
      </p:sp>
      <p:pic>
        <p:nvPicPr>
          <p:cNvPr id="5" name="Content Placeholder 4"/>
          <p:cNvPicPr>
            <a:picLocks noGrp="1" noChangeAspect="1"/>
          </p:cNvPicPr>
          <p:nvPr>
            <p:ph idx="1"/>
          </p:nvPr>
        </p:nvPicPr>
        <p:blipFill>
          <a:blip r:embed="rId2"/>
          <a:stretch>
            <a:fillRect/>
          </a:stretch>
        </p:blipFill>
        <p:spPr>
          <a:xfrm>
            <a:off x="5098833" y="1825625"/>
            <a:ext cx="6891454" cy="4351338"/>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140</a:t>
            </a:fld>
            <a:endParaRPr lang="en-US" dirty="0"/>
          </a:p>
        </p:txBody>
      </p:sp>
      <p:sp>
        <p:nvSpPr>
          <p:cNvPr id="6" name="TextBox 5"/>
          <p:cNvSpPr txBox="1"/>
          <p:nvPr/>
        </p:nvSpPr>
        <p:spPr>
          <a:xfrm>
            <a:off x="390144" y="1409065"/>
            <a:ext cx="4389120"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smtClean="0"/>
              <a:t>Each </a:t>
            </a:r>
            <a:r>
              <a:rPr lang="en-US" sz="2400" b="1" dirty="0"/>
              <a:t>frame start and end with special </a:t>
            </a:r>
            <a:r>
              <a:rPr lang="en-US" sz="2400" b="1" dirty="0" smtClean="0"/>
              <a:t>bytes called Flag byte</a:t>
            </a:r>
            <a:r>
              <a:rPr lang="en-US" sz="2400" dirty="0" smtClean="0"/>
              <a:t>. </a:t>
            </a:r>
          </a:p>
          <a:p>
            <a:pPr marL="342900" indent="-342900" algn="just">
              <a:buFont typeface="Arial" panose="020B0604020202020204" pitchFamily="34" charset="0"/>
              <a:buChar char="•"/>
            </a:pPr>
            <a:r>
              <a:rPr lang="en-US" sz="2400" dirty="0" smtClean="0"/>
              <a:t>It </a:t>
            </a:r>
            <a:r>
              <a:rPr lang="en-US" sz="2400" dirty="0"/>
              <a:t>is used as both the starting and ending delimiter. </a:t>
            </a:r>
            <a:endParaRPr lang="en-US" sz="2400" dirty="0" smtClean="0"/>
          </a:p>
          <a:p>
            <a:pPr marL="342900" indent="-342900" algn="just">
              <a:buFont typeface="Arial" panose="020B0604020202020204" pitchFamily="34" charset="0"/>
              <a:buChar char="•"/>
            </a:pPr>
            <a:r>
              <a:rPr lang="en-US" sz="2400" dirty="0"/>
              <a:t>It may happen that the flag byte occurs in the data. </a:t>
            </a:r>
            <a:endParaRPr lang="en-US" sz="2400" dirty="0" smtClean="0"/>
          </a:p>
          <a:p>
            <a:pPr marL="342900" indent="-342900" algn="just">
              <a:buFont typeface="Arial" panose="020B0604020202020204" pitchFamily="34" charset="0"/>
              <a:buChar char="•"/>
            </a:pPr>
            <a:r>
              <a:rPr lang="en-US" sz="2400" dirty="0"/>
              <a:t>T</a:t>
            </a:r>
            <a:r>
              <a:rPr lang="en-US" sz="2400" dirty="0" smtClean="0"/>
              <a:t>o </a:t>
            </a:r>
            <a:r>
              <a:rPr lang="en-US" sz="2400" dirty="0"/>
              <a:t>solve this problem </a:t>
            </a:r>
            <a:r>
              <a:rPr lang="en-US" sz="2400" dirty="0" smtClean="0"/>
              <a:t>the </a:t>
            </a:r>
            <a:r>
              <a:rPr lang="en-US" sz="2400" dirty="0"/>
              <a:t>sender’s data link layer insert a special escape byte (ESC) just before each ‘‘accidental’’ flag byte in the data. </a:t>
            </a:r>
            <a:endParaRPr lang="en-US" sz="2400" dirty="0" smtClean="0"/>
          </a:p>
          <a:p>
            <a:pPr marL="342900" indent="-342900" algn="just">
              <a:buFont typeface="Arial" panose="020B0604020202020204" pitchFamily="34" charset="0"/>
              <a:buChar char="•"/>
            </a:pPr>
            <a:r>
              <a:rPr lang="en-US" sz="2400" dirty="0"/>
              <a:t>This technique is called </a:t>
            </a:r>
            <a:r>
              <a:rPr lang="en-US" sz="2400" b="1" dirty="0"/>
              <a:t>byte stuffing </a:t>
            </a:r>
            <a:endParaRPr lang="en-US" sz="2400" dirty="0" smtClean="0"/>
          </a:p>
        </p:txBody>
      </p:sp>
    </p:spTree>
    <p:extLst>
      <p:ext uri="{BB962C8B-B14F-4D97-AF65-F5344CB8AC3E}">
        <p14:creationId xmlns:p14="http://schemas.microsoft.com/office/powerpoint/2010/main" xmlns="" val="199527444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208"/>
          </a:xfrm>
        </p:spPr>
        <p:txBody>
          <a:bodyPr>
            <a:normAutofit/>
          </a:bodyPr>
          <a:lstStyle/>
          <a:p>
            <a:r>
              <a:rPr lang="en-US" dirty="0"/>
              <a:t>Framing – </a:t>
            </a:r>
            <a:r>
              <a:rPr lang="en-US" dirty="0" smtClean="0"/>
              <a:t>Flag </a:t>
            </a:r>
            <a:r>
              <a:rPr lang="en-US" dirty="0"/>
              <a:t>bits with bit stuffing </a:t>
            </a:r>
          </a:p>
        </p:txBody>
      </p:sp>
      <p:pic>
        <p:nvPicPr>
          <p:cNvPr id="5" name="Content Placeholder 4"/>
          <p:cNvPicPr>
            <a:picLocks noGrp="1" noChangeAspect="1"/>
          </p:cNvPicPr>
          <p:nvPr>
            <p:ph idx="1"/>
          </p:nvPr>
        </p:nvPicPr>
        <p:blipFill>
          <a:blip r:embed="rId2"/>
          <a:stretch>
            <a:fillRect/>
          </a:stretch>
        </p:blipFill>
        <p:spPr>
          <a:xfrm>
            <a:off x="4523231" y="2677106"/>
            <a:ext cx="7349799" cy="2837988"/>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141</a:t>
            </a:fld>
            <a:endParaRPr lang="en-US"/>
          </a:p>
        </p:txBody>
      </p:sp>
      <p:sp>
        <p:nvSpPr>
          <p:cNvPr id="6" name="TextBox 5"/>
          <p:cNvSpPr txBox="1"/>
          <p:nvPr/>
        </p:nvSpPr>
        <p:spPr>
          <a:xfrm>
            <a:off x="838200" y="1381513"/>
            <a:ext cx="3584448" cy="4524315"/>
          </a:xfrm>
          <a:prstGeom prst="rect">
            <a:avLst/>
          </a:prstGeom>
          <a:noFill/>
        </p:spPr>
        <p:txBody>
          <a:bodyPr wrap="square" rtlCol="0">
            <a:spAutoFit/>
          </a:bodyPr>
          <a:lstStyle/>
          <a:p>
            <a:pPr algn="just"/>
            <a:r>
              <a:rPr lang="en-US" sz="3200" dirty="0"/>
              <a:t>S</a:t>
            </a:r>
            <a:r>
              <a:rPr lang="en-US" sz="3200" dirty="0" smtClean="0"/>
              <a:t>ender </a:t>
            </a:r>
            <a:r>
              <a:rPr lang="en-US" sz="3200" dirty="0"/>
              <a:t>adds a 0 bit whenever it encounters five consecutive 1 bits in data, and receiver deletes the 0 bit that follows five consecutive 1 bits in the received data. </a:t>
            </a:r>
          </a:p>
        </p:txBody>
      </p:sp>
    </p:spTree>
    <p:extLst>
      <p:ext uri="{BB962C8B-B14F-4D97-AF65-F5344CB8AC3E}">
        <p14:creationId xmlns:p14="http://schemas.microsoft.com/office/powerpoint/2010/main" xmlns="" val="191063999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691"/>
          </a:xfrm>
        </p:spPr>
        <p:txBody>
          <a:bodyPr/>
          <a:lstStyle/>
          <a:p>
            <a:r>
              <a:rPr lang="en-US" dirty="0" smtClean="0"/>
              <a:t>Framing – Physical </a:t>
            </a:r>
            <a:r>
              <a:rPr lang="en-US" dirty="0"/>
              <a:t>layer coding violations</a:t>
            </a:r>
          </a:p>
        </p:txBody>
      </p:sp>
      <p:sp>
        <p:nvSpPr>
          <p:cNvPr id="3" name="Content Placeholder 2"/>
          <p:cNvSpPr>
            <a:spLocks noGrp="1"/>
          </p:cNvSpPr>
          <p:nvPr>
            <p:ph idx="1"/>
          </p:nvPr>
        </p:nvSpPr>
        <p:spPr>
          <a:xfrm>
            <a:off x="838200" y="1194816"/>
            <a:ext cx="10515600" cy="4982147"/>
          </a:xfrm>
        </p:spPr>
        <p:txBody>
          <a:bodyPr>
            <a:normAutofit/>
          </a:bodyPr>
          <a:lstStyle/>
          <a:p>
            <a:pPr algn="just"/>
            <a:r>
              <a:rPr lang="en-US" sz="3200" dirty="0" smtClean="0"/>
              <a:t>Uses </a:t>
            </a:r>
            <a:r>
              <a:rPr lang="en-US" sz="3200" dirty="0"/>
              <a:t>some reserved signals to indicate the </a:t>
            </a:r>
            <a:r>
              <a:rPr lang="en-US" sz="3200" dirty="0" smtClean="0"/>
              <a:t>start and </a:t>
            </a:r>
            <a:r>
              <a:rPr lang="en-US" sz="3200" dirty="0"/>
              <a:t>end of frames. </a:t>
            </a:r>
            <a:endParaRPr lang="en-US" sz="3200" dirty="0" smtClean="0"/>
          </a:p>
          <a:p>
            <a:pPr algn="just"/>
            <a:r>
              <a:rPr lang="en-US" sz="3200" dirty="0" smtClean="0"/>
              <a:t>In </a:t>
            </a:r>
            <a:r>
              <a:rPr lang="en-US" sz="3200" dirty="0"/>
              <a:t>effect, we are using ‘‘coding violations’’ to delimit frames</a:t>
            </a:r>
            <a:r>
              <a:rPr lang="en-US" sz="3200" dirty="0" smtClean="0"/>
              <a:t>.</a:t>
            </a:r>
          </a:p>
          <a:p>
            <a:pPr algn="just"/>
            <a:r>
              <a:rPr lang="en-US" sz="3200" dirty="0" smtClean="0"/>
              <a:t>Because </a:t>
            </a:r>
            <a:r>
              <a:rPr lang="en-US" sz="3200" dirty="0"/>
              <a:t>they are reserved signals, it is easy </a:t>
            </a:r>
            <a:r>
              <a:rPr lang="en-US" sz="3200" dirty="0" smtClean="0"/>
              <a:t>to find </a:t>
            </a:r>
            <a:r>
              <a:rPr lang="en-US" sz="3200" dirty="0"/>
              <a:t>the start and end of frames and there is no need to stuff the data.</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142</a:t>
            </a:fld>
            <a:endParaRPr lang="en-US"/>
          </a:p>
        </p:txBody>
      </p:sp>
    </p:spTree>
    <p:extLst>
      <p:ext uri="{BB962C8B-B14F-4D97-AF65-F5344CB8AC3E}">
        <p14:creationId xmlns:p14="http://schemas.microsoft.com/office/powerpoint/2010/main" xmlns="" val="24138271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4347"/>
          </a:xfrm>
        </p:spPr>
        <p:txBody>
          <a:bodyPr/>
          <a:lstStyle/>
          <a:p>
            <a:r>
              <a:rPr lang="en-US" dirty="0" smtClean="0"/>
              <a:t>Data Link Control</a:t>
            </a:r>
            <a:endParaRPr lang="en-US" dirty="0"/>
          </a:p>
        </p:txBody>
      </p:sp>
      <p:sp>
        <p:nvSpPr>
          <p:cNvPr id="3" name="Content Placeholder 2"/>
          <p:cNvSpPr>
            <a:spLocks noGrp="1"/>
          </p:cNvSpPr>
          <p:nvPr>
            <p:ph idx="1"/>
          </p:nvPr>
        </p:nvSpPr>
        <p:spPr>
          <a:xfrm>
            <a:off x="838200" y="1109472"/>
            <a:ext cx="10515600" cy="5612003"/>
          </a:xfrm>
        </p:spPr>
        <p:txBody>
          <a:bodyPr>
            <a:normAutofit/>
          </a:bodyPr>
          <a:lstStyle/>
          <a:p>
            <a:pPr algn="just"/>
            <a:r>
              <a:rPr lang="en-US" sz="3200" dirty="0"/>
              <a:t>The most important functions of Data Link layer to satisfy the above requirements are </a:t>
            </a:r>
            <a:r>
              <a:rPr lang="en-US" sz="3200" b="1" dirty="0"/>
              <a:t>error control </a:t>
            </a:r>
            <a:r>
              <a:rPr lang="en-US" sz="3200" dirty="0"/>
              <a:t>and </a:t>
            </a:r>
            <a:r>
              <a:rPr lang="en-US" sz="3200" b="1" dirty="0"/>
              <a:t>flow control</a:t>
            </a:r>
            <a:r>
              <a:rPr lang="en-US" sz="3200" dirty="0"/>
              <a:t>. </a:t>
            </a:r>
            <a:endParaRPr lang="en-US" sz="3200" dirty="0" smtClean="0"/>
          </a:p>
          <a:p>
            <a:pPr algn="just"/>
            <a:r>
              <a:rPr lang="en-US" sz="3200" b="1" dirty="0"/>
              <a:t>Flow Control </a:t>
            </a:r>
            <a:r>
              <a:rPr lang="en-US" sz="3200" dirty="0"/>
              <a:t>is a technique so that transmitter and receiver with different speed characteristics can communicate with each other. </a:t>
            </a:r>
            <a:endParaRPr lang="en-US" sz="3200" dirty="0" smtClean="0"/>
          </a:p>
          <a:p>
            <a:pPr algn="just"/>
            <a:r>
              <a:rPr lang="en-US" sz="3200" b="1" dirty="0"/>
              <a:t>Error Control </a:t>
            </a:r>
            <a:r>
              <a:rPr lang="en-US" sz="3200" dirty="0"/>
              <a:t>involves both error detection and error correction. It is necessary because errors are inevitable in data communication, in spite of the use of better equipment and reliable transmission media based on the current technology.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143</a:t>
            </a:fld>
            <a:endParaRPr lang="en-US"/>
          </a:p>
        </p:txBody>
      </p:sp>
    </p:spTree>
    <p:extLst>
      <p:ext uri="{BB962C8B-B14F-4D97-AF65-F5344CB8AC3E}">
        <p14:creationId xmlns:p14="http://schemas.microsoft.com/office/powerpoint/2010/main" xmlns="" val="13374819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Flow Control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Flow Control is a technique for </a:t>
            </a:r>
            <a:r>
              <a:rPr lang="en-US" sz="3200" dirty="0" smtClean="0"/>
              <a:t>speed-matching of </a:t>
            </a:r>
            <a:r>
              <a:rPr lang="en-US" sz="3200" dirty="0"/>
              <a:t>transmitter and receiver. </a:t>
            </a:r>
            <a:endParaRPr lang="en-US" sz="3200" dirty="0" smtClean="0"/>
          </a:p>
          <a:p>
            <a:pPr algn="just"/>
            <a:r>
              <a:rPr lang="en-US" sz="3200" dirty="0" smtClean="0"/>
              <a:t>Flow control ensures </a:t>
            </a:r>
            <a:r>
              <a:rPr lang="en-US" sz="3200" dirty="0"/>
              <a:t>that a transmitting station does </a:t>
            </a:r>
            <a:r>
              <a:rPr lang="en-US" sz="3200" dirty="0" smtClean="0"/>
              <a:t>not overflow </a:t>
            </a:r>
            <a:r>
              <a:rPr lang="en-US" sz="3200" dirty="0"/>
              <a:t>a receiving station with </a:t>
            </a:r>
            <a:r>
              <a:rPr lang="en-US" sz="3200" dirty="0" smtClean="0"/>
              <a:t>data. </a:t>
            </a:r>
          </a:p>
          <a:p>
            <a:pPr algn="just"/>
            <a:r>
              <a:rPr lang="en-US" sz="3200" dirty="0" smtClean="0"/>
              <a:t>We will discuss two protocols for flow control:</a:t>
            </a:r>
          </a:p>
          <a:p>
            <a:pPr lvl="1" algn="just"/>
            <a:r>
              <a:rPr lang="en-US" sz="3200" dirty="0"/>
              <a:t>Stop-and-Wait</a:t>
            </a:r>
          </a:p>
          <a:p>
            <a:pPr lvl="1" algn="just"/>
            <a:r>
              <a:rPr lang="en-US" sz="3200" dirty="0"/>
              <a:t>Sliding Window</a:t>
            </a:r>
          </a:p>
          <a:p>
            <a:pPr algn="just"/>
            <a:r>
              <a:rPr lang="en-US" sz="3200" dirty="0" smtClean="0"/>
              <a:t>For </a:t>
            </a:r>
            <a:r>
              <a:rPr lang="en-US" sz="3200" dirty="0"/>
              <a:t>the time being, we assume that we have </a:t>
            </a:r>
            <a:r>
              <a:rPr lang="en-US" sz="3200" dirty="0" smtClean="0"/>
              <a:t>a perfect </a:t>
            </a:r>
            <a:r>
              <a:rPr lang="en-US" sz="3200" dirty="0"/>
              <a:t>channel (</a:t>
            </a:r>
            <a:r>
              <a:rPr lang="en-US" sz="3200" b="1" dirty="0"/>
              <a:t>no errors)</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144</a:t>
            </a:fld>
            <a:endParaRPr lang="en-US"/>
          </a:p>
        </p:txBody>
      </p:sp>
    </p:spTree>
    <p:extLst>
      <p:ext uri="{BB962C8B-B14F-4D97-AF65-F5344CB8AC3E}">
        <p14:creationId xmlns:p14="http://schemas.microsoft.com/office/powerpoint/2010/main" xmlns="" val="27833145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Stop-and-wait Flow Control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Simplest form of flow control</a:t>
            </a:r>
          </a:p>
          <a:p>
            <a:pPr algn="just"/>
            <a:r>
              <a:rPr lang="en-US" sz="3200" dirty="0" smtClean="0"/>
              <a:t>In </a:t>
            </a:r>
            <a:r>
              <a:rPr lang="en-US" sz="3200" dirty="0"/>
              <a:t>Stop-and-Wait flow control, the </a:t>
            </a:r>
            <a:r>
              <a:rPr lang="en-US" sz="3200" dirty="0" smtClean="0"/>
              <a:t>receiver indicates </a:t>
            </a:r>
            <a:r>
              <a:rPr lang="en-US" sz="3200" dirty="0"/>
              <a:t>its readiness to receive data </a:t>
            </a:r>
            <a:r>
              <a:rPr lang="en-US" sz="3200" dirty="0" smtClean="0"/>
              <a:t>for each </a:t>
            </a:r>
            <a:r>
              <a:rPr lang="en-US" sz="3200" dirty="0"/>
              <a:t>frame</a:t>
            </a:r>
          </a:p>
          <a:p>
            <a:pPr algn="just"/>
            <a:r>
              <a:rPr lang="en-US" sz="3200" b="1" dirty="0" smtClean="0"/>
              <a:t>Operations</a:t>
            </a:r>
            <a:r>
              <a:rPr lang="en-US" sz="3200" b="1" dirty="0"/>
              <a:t>:</a:t>
            </a:r>
          </a:p>
          <a:p>
            <a:pPr marL="457200" lvl="1" indent="0" algn="just">
              <a:buNone/>
            </a:pPr>
            <a:r>
              <a:rPr lang="en-US" sz="3200" dirty="0"/>
              <a:t>1. Sender: Transmit a single frame</a:t>
            </a:r>
          </a:p>
          <a:p>
            <a:pPr marL="457200" lvl="1" indent="0" algn="just">
              <a:buNone/>
            </a:pPr>
            <a:r>
              <a:rPr lang="en-US" sz="3200" dirty="0"/>
              <a:t>2. Receiver: Transmit acknowledgment (ACK)</a:t>
            </a:r>
          </a:p>
          <a:p>
            <a:pPr marL="457200" lvl="1" indent="0" algn="just">
              <a:buNone/>
            </a:pPr>
            <a:r>
              <a:rPr lang="en-US" sz="3200" dirty="0"/>
              <a:t>3. </a:t>
            </a:r>
            <a:r>
              <a:rPr lang="en-US" sz="3200" dirty="0" err="1"/>
              <a:t>Goto</a:t>
            </a:r>
            <a:r>
              <a:rPr lang="en-US" sz="3200" dirty="0"/>
              <a:t> 1.</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145</a:t>
            </a:fld>
            <a:endParaRPr lang="en-US"/>
          </a:p>
        </p:txBody>
      </p:sp>
    </p:spTree>
    <p:extLst>
      <p:ext uri="{BB962C8B-B14F-4D97-AF65-F5344CB8AC3E}">
        <p14:creationId xmlns:p14="http://schemas.microsoft.com/office/powerpoint/2010/main" xmlns="" val="410938559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Stop-and-wait Flow Control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146</a:t>
            </a:fld>
            <a:endParaRPr lang="en-US"/>
          </a:p>
        </p:txBody>
      </p:sp>
      <p:sp>
        <p:nvSpPr>
          <p:cNvPr id="6" name="Content Placeholder 2"/>
          <p:cNvSpPr>
            <a:spLocks noGrp="1"/>
          </p:cNvSpPr>
          <p:nvPr>
            <p:ph idx="1"/>
          </p:nvPr>
        </p:nvSpPr>
        <p:spPr>
          <a:xfrm>
            <a:off x="838200" y="1170432"/>
            <a:ext cx="10515600" cy="5551043"/>
          </a:xfrm>
        </p:spPr>
        <p:txBody>
          <a:bodyPr>
            <a:normAutofit/>
          </a:bodyPr>
          <a:lstStyle/>
          <a:p>
            <a:pPr algn="just"/>
            <a:r>
              <a:rPr lang="en-US" sz="3200" dirty="0" smtClean="0"/>
              <a:t>The </a:t>
            </a:r>
            <a:r>
              <a:rPr lang="en-US" sz="3200" dirty="0"/>
              <a:t>sender must wait until it receives the ACK frame before sending the next data frame</a:t>
            </a:r>
            <a:r>
              <a:rPr lang="en-US" sz="3200" dirty="0" smtClean="0"/>
              <a:t>.</a:t>
            </a:r>
          </a:p>
          <a:p>
            <a:pPr algn="just"/>
            <a:r>
              <a:rPr lang="en-US" sz="3200" dirty="0"/>
              <a:t>Major drawback of Stop-and-Wait Flow Control is </a:t>
            </a:r>
            <a:r>
              <a:rPr lang="en-US" sz="3200" dirty="0" smtClean="0"/>
              <a:t>that </a:t>
            </a:r>
            <a:r>
              <a:rPr lang="en-US" sz="3200" dirty="0"/>
              <a:t>only one frame can be in transmission at a </a:t>
            </a:r>
            <a:r>
              <a:rPr lang="en-US" sz="3200" dirty="0" smtClean="0"/>
              <a:t>time.</a:t>
            </a:r>
          </a:p>
          <a:p>
            <a:pPr marL="0" indent="0" algn="just">
              <a:buNone/>
            </a:pPr>
            <a:r>
              <a:rPr lang="en-US" sz="3200" dirty="0" smtClean="0"/>
              <a:t> </a:t>
            </a:r>
          </a:p>
          <a:p>
            <a:pPr algn="just"/>
            <a:endParaRPr lang="en-US" sz="3200"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3294207"/>
            <a:ext cx="4572000" cy="3427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18894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Sliding Window Flow Control</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smtClean="0"/>
                  <a:t>Major Drawback of Stop-and-Wait Flow Control</a:t>
                </a:r>
                <a:r>
                  <a:rPr lang="en-US" sz="3200" b="1" dirty="0"/>
                  <a:t>:</a:t>
                </a:r>
              </a:p>
              <a:p>
                <a:pPr lvl="1" algn="just"/>
                <a:r>
                  <a:rPr lang="en-US" sz="3200" dirty="0" smtClean="0"/>
                  <a:t>Only </a:t>
                </a:r>
                <a:r>
                  <a:rPr lang="en-US" sz="3200" dirty="0"/>
                  <a:t>one frame can be in transmission at a time</a:t>
                </a:r>
              </a:p>
              <a:p>
                <a:pPr lvl="1" algn="just"/>
                <a:r>
                  <a:rPr lang="en-US" sz="3200" dirty="0" smtClean="0"/>
                  <a:t>This </a:t>
                </a:r>
                <a:r>
                  <a:rPr lang="en-US" sz="3200" dirty="0"/>
                  <a:t>leads to inefficiency if propagation delay </a:t>
                </a:r>
                <a:r>
                  <a:rPr lang="en-US" sz="3200" dirty="0" smtClean="0"/>
                  <a:t>is much </a:t>
                </a:r>
                <a:r>
                  <a:rPr lang="en-US" sz="3200" dirty="0"/>
                  <a:t>longer than the transmission delay</a:t>
                </a:r>
              </a:p>
              <a:p>
                <a:pPr algn="just"/>
                <a:r>
                  <a:rPr lang="en-US" sz="3200" b="1" dirty="0" smtClean="0"/>
                  <a:t>Sliding </a:t>
                </a:r>
                <a:r>
                  <a:rPr lang="en-US" sz="3200" b="1" dirty="0"/>
                  <a:t>Window Flow Control</a:t>
                </a:r>
              </a:p>
              <a:p>
                <a:pPr lvl="1" algn="just"/>
                <a:r>
                  <a:rPr lang="en-US" altLang="tr-TR" sz="3200" dirty="0"/>
                  <a:t>Sliding Window Protocol allows multiple frames to be in transit.</a:t>
                </a:r>
              </a:p>
              <a:p>
                <a:pPr lvl="1" algn="just"/>
                <a:r>
                  <a:rPr lang="en-US" altLang="tr-TR" sz="3200" dirty="0"/>
                  <a:t>Receiver has buffer of W (called window size) frames.</a:t>
                </a:r>
              </a:p>
              <a:p>
                <a:pPr lvl="1" algn="just"/>
                <a:r>
                  <a:rPr lang="en-US" altLang="tr-TR" sz="3200" dirty="0"/>
                  <a:t>Transmitter can send up to W frames without ACK.</a:t>
                </a:r>
                <a:endParaRPr lang="en-US" sz="3200" dirty="0"/>
              </a:p>
              <a:p>
                <a:pPr lvl="1" algn="just"/>
                <a:r>
                  <a:rPr lang="en-US" sz="3200" dirty="0" smtClean="0"/>
                  <a:t>Range </a:t>
                </a:r>
                <a:r>
                  <a:rPr lang="en-US" sz="3200" dirty="0"/>
                  <a:t>of sequence number is [0</a:t>
                </a:r>
                <a:r>
                  <a:rPr lang="en-US" sz="3200" dirty="0" smtClean="0"/>
                  <a:t>..</a:t>
                </a:r>
                <a14:m>
                  <m:oMath xmlns:m="http://schemas.openxmlformats.org/officeDocument/2006/math">
                    <m:sSup>
                      <m:sSupPr>
                        <m:ctrlPr>
                          <a:rPr lang="en-US" sz="3200" i="1" dirty="0" smtClean="0">
                            <a:latin typeface="Cambria Math" panose="02040503050406030204" pitchFamily="18" charset="0"/>
                          </a:rPr>
                        </m:ctrlPr>
                      </m:sSupPr>
                      <m:e>
                        <m:r>
                          <a:rPr lang="en-US" sz="3200" b="0" i="1" dirty="0" smtClean="0">
                            <a:latin typeface="Cambria Math" panose="02040503050406030204" pitchFamily="18" charset="0"/>
                          </a:rPr>
                          <m:t>2</m:t>
                        </m:r>
                      </m:e>
                      <m:sup>
                        <m:r>
                          <a:rPr lang="en-US" sz="3200" b="0" i="1" dirty="0" smtClean="0">
                            <a:latin typeface="Cambria Math" panose="02040503050406030204" pitchFamily="18" charset="0"/>
                          </a:rPr>
                          <m:t>𝑘</m:t>
                        </m:r>
                      </m:sup>
                    </m:sSup>
                  </m:oMath>
                </a14:m>
                <a:r>
                  <a:rPr lang="en-US" sz="3200" dirty="0" smtClean="0"/>
                  <a:t>-</a:t>
                </a:r>
                <a:r>
                  <a:rPr lang="en-US" sz="3200" dirty="0"/>
                  <a:t>1], i.e</a:t>
                </a:r>
                <a:r>
                  <a:rPr lang="en-US" sz="3200" dirty="0" smtClean="0"/>
                  <a:t>., frames </a:t>
                </a:r>
                <a:r>
                  <a:rPr lang="en-US" sz="3200" dirty="0"/>
                  <a:t>are counted modulo </a:t>
                </a:r>
                <a14:m>
                  <m:oMath xmlns:m="http://schemas.openxmlformats.org/officeDocument/2006/math">
                    <m:sSup>
                      <m:sSupPr>
                        <m:ctrlPr>
                          <a:rPr lang="en-US" sz="3200" i="1" dirty="0">
                            <a:latin typeface="Cambria Math" panose="02040503050406030204" pitchFamily="18" charset="0"/>
                          </a:rPr>
                        </m:ctrlPr>
                      </m:sSupPr>
                      <m:e>
                        <m:r>
                          <a:rPr lang="en-US" sz="3200" i="1" dirty="0">
                            <a:latin typeface="Cambria Math" panose="02040503050406030204" pitchFamily="18" charset="0"/>
                          </a:rPr>
                          <m:t>2</m:t>
                        </m:r>
                      </m:e>
                      <m:sup>
                        <m:r>
                          <a:rPr lang="en-US" sz="3200" i="1" dirty="0">
                            <a:latin typeface="Cambria Math" panose="02040503050406030204" pitchFamily="18" charset="0"/>
                          </a:rPr>
                          <m:t>𝑘</m:t>
                        </m:r>
                      </m:sup>
                    </m:sSup>
                  </m:oMath>
                </a14:m>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170432"/>
                <a:ext cx="10515600" cy="5551043"/>
              </a:xfrm>
              <a:blipFill rotWithShape="0">
                <a:blip r:embed="rId2"/>
                <a:stretch>
                  <a:fillRect l="-1333" t="-2305" r="-1449" b="-17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BC07081-7272-470F-BCAA-36563EDCC3FD}" type="slidenum">
              <a:rPr lang="en-US" smtClean="0"/>
              <a:pPr/>
              <a:t>147</a:t>
            </a:fld>
            <a:endParaRPr lang="en-US"/>
          </a:p>
        </p:txBody>
      </p:sp>
    </p:spTree>
    <p:extLst>
      <p:ext uri="{BB962C8B-B14F-4D97-AF65-F5344CB8AC3E}">
        <p14:creationId xmlns:p14="http://schemas.microsoft.com/office/powerpoint/2010/main" xmlns="" val="209700167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07081-7272-470F-BCAA-36563EDCC3FD}" type="slidenum">
              <a:rPr lang="en-US" smtClean="0"/>
              <a:pPr/>
              <a:t>148</a:t>
            </a:fld>
            <a:endParaRPr lang="en-US"/>
          </a:p>
        </p:txBody>
      </p:sp>
      <p:pic>
        <p:nvPicPr>
          <p:cNvPr id="5" name="Content Placeholder 4"/>
          <p:cNvPicPr>
            <a:picLocks noChangeAspect="1" noChangeArrowheads="1"/>
          </p:cNvPicPr>
          <p:nvPr/>
        </p:nvPicPr>
        <p:blipFill>
          <a:blip r:embed="rId2">
            <a:extLst>
              <a:ext uri="{28A0092B-C50C-407E-A947-70E740481C1C}">
                <a14:useLocalDpi xmlns:a14="http://schemas.microsoft.com/office/drawing/2010/main" xmlns="" val="0"/>
              </a:ext>
            </a:extLst>
          </a:blip>
          <a:srcRect b="6026"/>
          <a:stretch>
            <a:fillRect/>
          </a:stretch>
        </p:blipFill>
        <p:spPr bwMode="auto">
          <a:xfrm>
            <a:off x="2054352" y="536855"/>
            <a:ext cx="8229600" cy="618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20819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07081-7272-470F-BCAA-36563EDCC3FD}" type="slidenum">
              <a:rPr lang="en-US" smtClean="0"/>
              <a:pPr/>
              <a:t>149</a:t>
            </a:fld>
            <a:endParaRPr lang="en-US"/>
          </a:p>
        </p:txBody>
      </p:sp>
      <p:pic>
        <p:nvPicPr>
          <p:cNvPr id="5" name="Picture 3" descr="Sliding-Win Exampl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b="9456"/>
          <a:stretch>
            <a:fillRect/>
          </a:stretch>
        </p:blipFill>
        <p:spPr bwMode="auto">
          <a:xfrm>
            <a:off x="2086153" y="277241"/>
            <a:ext cx="8229600" cy="5876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86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lstStyle/>
          <a:p>
            <a:r>
              <a:rPr lang="en-US" dirty="0"/>
              <a:t>Network Hardware</a:t>
            </a:r>
          </a:p>
        </p:txBody>
      </p:sp>
      <p:sp>
        <p:nvSpPr>
          <p:cNvPr id="3" name="Content Placeholder 2"/>
          <p:cNvSpPr>
            <a:spLocks noGrp="1"/>
          </p:cNvSpPr>
          <p:nvPr>
            <p:ph idx="1"/>
          </p:nvPr>
        </p:nvSpPr>
        <p:spPr>
          <a:xfrm>
            <a:off x="838200" y="1085088"/>
            <a:ext cx="10515600" cy="5091875"/>
          </a:xfrm>
        </p:spPr>
        <p:txBody>
          <a:bodyPr>
            <a:normAutofit/>
          </a:bodyPr>
          <a:lstStyle/>
          <a:p>
            <a:pPr algn="just"/>
            <a:r>
              <a:rPr lang="en-US" sz="3200" dirty="0" smtClean="0"/>
              <a:t>An alternative criterion for classifying networks is by </a:t>
            </a:r>
            <a:r>
              <a:rPr lang="en-US" sz="3200" b="1" dirty="0" smtClean="0"/>
              <a:t>scale</a:t>
            </a:r>
            <a:r>
              <a:rPr lang="en-US" sz="3200" dirty="0" smtClean="0"/>
              <a:t>.</a:t>
            </a:r>
            <a:r>
              <a:rPr lang="en-US" sz="3200" dirty="0"/>
              <a:t> Distance is </a:t>
            </a:r>
            <a:r>
              <a:rPr lang="en-US" sz="3200" dirty="0" smtClean="0"/>
              <a:t>important as </a:t>
            </a:r>
            <a:r>
              <a:rPr lang="en-US" sz="3200" dirty="0"/>
              <a:t>a classification metric because different technologies are used at </a:t>
            </a:r>
            <a:r>
              <a:rPr lang="en-US" sz="3200" dirty="0" smtClean="0"/>
              <a:t>different scales</a:t>
            </a:r>
            <a:r>
              <a:rPr lang="en-US" sz="3200" dirty="0"/>
              <a:t>.</a:t>
            </a:r>
            <a:endParaRPr lang="en-US" sz="3200" dirty="0" smtClean="0"/>
          </a:p>
          <a:p>
            <a:pPr lvl="1" algn="just"/>
            <a:r>
              <a:rPr lang="en-US" sz="3200" b="1" dirty="0" smtClean="0"/>
              <a:t>Personal Area Network </a:t>
            </a:r>
            <a:r>
              <a:rPr lang="en-US" sz="3200" dirty="0" smtClean="0"/>
              <a:t>(meant for one person)</a:t>
            </a:r>
          </a:p>
          <a:p>
            <a:pPr lvl="1" algn="just"/>
            <a:r>
              <a:rPr lang="en-US" sz="3200" b="1" dirty="0" smtClean="0"/>
              <a:t>Longer range Network</a:t>
            </a:r>
            <a:r>
              <a:rPr lang="en-US" sz="3200" dirty="0" smtClean="0"/>
              <a:t> – LAN, MAN, WAN</a:t>
            </a:r>
          </a:p>
          <a:p>
            <a:pPr lvl="1" algn="just"/>
            <a:r>
              <a:rPr lang="en-US" sz="3200" b="1" dirty="0" smtClean="0"/>
              <a:t>Internetwork</a:t>
            </a:r>
          </a:p>
          <a:p>
            <a:pPr algn="just"/>
            <a:endParaRPr lang="en-US" sz="3200" dirty="0"/>
          </a:p>
        </p:txBody>
      </p:sp>
      <p:pic>
        <p:nvPicPr>
          <p:cNvPr id="4" name="Picture 3"/>
          <p:cNvPicPr>
            <a:picLocks noChangeAspect="1"/>
          </p:cNvPicPr>
          <p:nvPr/>
        </p:nvPicPr>
        <p:blipFill>
          <a:blip r:embed="rId2"/>
          <a:stretch>
            <a:fillRect/>
          </a:stretch>
        </p:blipFill>
        <p:spPr>
          <a:xfrm>
            <a:off x="5820270" y="3532124"/>
            <a:ext cx="4990736" cy="3200400"/>
          </a:xfrm>
          <a:prstGeom prst="rect">
            <a:avLst/>
          </a:prstGeom>
        </p:spPr>
      </p:pic>
      <p:sp>
        <p:nvSpPr>
          <p:cNvPr id="5" name="Slide Number Placeholder 4"/>
          <p:cNvSpPr>
            <a:spLocks noGrp="1"/>
          </p:cNvSpPr>
          <p:nvPr>
            <p:ph type="sldNum" sz="quarter" idx="12"/>
          </p:nvPr>
        </p:nvSpPr>
        <p:spPr/>
        <p:txBody>
          <a:bodyPr/>
          <a:lstStyle/>
          <a:p>
            <a:fld id="{DBC07081-7272-470F-BCAA-36563EDCC3FD}" type="slidenum">
              <a:rPr lang="en-US" smtClean="0"/>
              <a:pPr/>
              <a:t>15</a:t>
            </a:fld>
            <a:endParaRPr lang="en-US"/>
          </a:p>
        </p:txBody>
      </p:sp>
    </p:spTree>
    <p:extLst>
      <p:ext uri="{BB962C8B-B14F-4D97-AF65-F5344CB8AC3E}">
        <p14:creationId xmlns:p14="http://schemas.microsoft.com/office/powerpoint/2010/main" xmlns="" val="5109985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Error Control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smtClean="0"/>
              <a:t>Types </a:t>
            </a:r>
            <a:r>
              <a:rPr lang="en-US" sz="3200" b="1" dirty="0"/>
              <a:t>of errors: </a:t>
            </a:r>
            <a:r>
              <a:rPr lang="en-US" sz="3200" dirty="0"/>
              <a:t>Lost frames, damaged frames</a:t>
            </a:r>
          </a:p>
          <a:p>
            <a:pPr algn="just"/>
            <a:r>
              <a:rPr lang="en-US" sz="3200" dirty="0" smtClean="0"/>
              <a:t>Most </a:t>
            </a:r>
            <a:r>
              <a:rPr lang="en-US" sz="3200" dirty="0"/>
              <a:t>Error Control techniques are based on </a:t>
            </a:r>
            <a:endParaRPr lang="en-US" sz="3200" dirty="0" smtClean="0"/>
          </a:p>
          <a:p>
            <a:pPr marL="457200" lvl="1" indent="0" algn="just">
              <a:buNone/>
            </a:pPr>
            <a:r>
              <a:rPr lang="en-US" sz="3200" dirty="0" smtClean="0"/>
              <a:t>(</a:t>
            </a:r>
            <a:r>
              <a:rPr lang="en-US" sz="3200" dirty="0"/>
              <a:t>1</a:t>
            </a:r>
            <a:r>
              <a:rPr lang="en-US" sz="3200" dirty="0" smtClean="0"/>
              <a:t>) Error </a:t>
            </a:r>
            <a:r>
              <a:rPr lang="en-US" sz="3200" dirty="0"/>
              <a:t>Detection Scheme (e.g., Parity checks, CRC</a:t>
            </a:r>
            <a:r>
              <a:rPr lang="en-US" sz="3200" dirty="0" smtClean="0"/>
              <a:t>)</a:t>
            </a:r>
          </a:p>
          <a:p>
            <a:pPr marL="457200" lvl="1" indent="0" algn="just">
              <a:buNone/>
            </a:pPr>
            <a:r>
              <a:rPr lang="en-US" sz="3200" dirty="0" smtClean="0"/>
              <a:t>(</a:t>
            </a:r>
            <a:r>
              <a:rPr lang="en-US" sz="3200" dirty="0"/>
              <a:t>2) Retransmission Scheme</a:t>
            </a:r>
          </a:p>
          <a:p>
            <a:pPr algn="just"/>
            <a:r>
              <a:rPr lang="en-US" sz="3200" dirty="0" smtClean="0"/>
              <a:t>Error </a:t>
            </a:r>
            <a:r>
              <a:rPr lang="en-US" sz="3200" dirty="0"/>
              <a:t>control schemes that involve error </a:t>
            </a:r>
            <a:r>
              <a:rPr lang="en-US" sz="3200" dirty="0" smtClean="0"/>
              <a:t>detection and </a:t>
            </a:r>
            <a:r>
              <a:rPr lang="en-US" sz="3200" dirty="0"/>
              <a:t>retransmission of lost or corrupted </a:t>
            </a:r>
            <a:r>
              <a:rPr lang="en-US" sz="3200" dirty="0" smtClean="0"/>
              <a:t>frames are </a:t>
            </a:r>
            <a:r>
              <a:rPr lang="en-US" sz="3200" dirty="0"/>
              <a:t>referred to as </a:t>
            </a:r>
            <a:r>
              <a:rPr lang="en-US" sz="3200" b="1" dirty="0"/>
              <a:t>Automatic Repeat </a:t>
            </a:r>
            <a:r>
              <a:rPr lang="en-US" sz="3200" b="1" dirty="0" smtClean="0"/>
              <a:t>Request (</a:t>
            </a:r>
            <a:r>
              <a:rPr lang="en-US" sz="3200" b="1" dirty="0"/>
              <a:t>ARQ</a:t>
            </a:r>
            <a:r>
              <a:rPr lang="en-US" sz="3200" b="1" i="1" dirty="0"/>
              <a:t>)</a:t>
            </a:r>
            <a:r>
              <a:rPr lang="en-US" sz="3200" i="1" dirty="0"/>
              <a:t> </a:t>
            </a:r>
            <a:r>
              <a:rPr lang="en-US" sz="3200" dirty="0"/>
              <a:t>error </a:t>
            </a:r>
            <a:r>
              <a:rPr lang="en-US" sz="3200" dirty="0" smtClean="0"/>
              <a:t>control.</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150</a:t>
            </a:fld>
            <a:endParaRPr lang="en-US"/>
          </a:p>
        </p:txBody>
      </p:sp>
    </p:spTree>
    <p:extLst>
      <p:ext uri="{BB962C8B-B14F-4D97-AF65-F5344CB8AC3E}">
        <p14:creationId xmlns:p14="http://schemas.microsoft.com/office/powerpoint/2010/main" xmlns="" val="139740712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Control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151</a:t>
            </a:fld>
            <a:endParaRPr lang="en-US"/>
          </a:p>
        </p:txBody>
      </p:sp>
      <p:pic>
        <p:nvPicPr>
          <p:cNvPr id="3" name="Picture 2"/>
          <p:cNvPicPr>
            <a:picLocks noChangeAspect="1"/>
          </p:cNvPicPr>
          <p:nvPr/>
        </p:nvPicPr>
        <p:blipFill>
          <a:blip r:embed="rId2"/>
          <a:stretch>
            <a:fillRect/>
          </a:stretch>
        </p:blipFill>
        <p:spPr>
          <a:xfrm>
            <a:off x="1832187" y="2476691"/>
            <a:ext cx="9144000" cy="3093656"/>
          </a:xfrm>
          <a:prstGeom prst="rect">
            <a:avLst/>
          </a:prstGeom>
        </p:spPr>
      </p:pic>
    </p:spTree>
    <p:extLst>
      <p:ext uri="{BB962C8B-B14F-4D97-AF65-F5344CB8AC3E}">
        <p14:creationId xmlns:p14="http://schemas.microsoft.com/office/powerpoint/2010/main" xmlns="" val="396218973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Stop-and-Wait ARQ</a:t>
            </a:r>
            <a:endParaRPr lang="en-US" dirty="0"/>
          </a:p>
        </p:txBody>
      </p:sp>
      <p:sp>
        <p:nvSpPr>
          <p:cNvPr id="3" name="Content Placeholder 2"/>
          <p:cNvSpPr>
            <a:spLocks noGrp="1"/>
          </p:cNvSpPr>
          <p:nvPr>
            <p:ph idx="1"/>
          </p:nvPr>
        </p:nvSpPr>
        <p:spPr>
          <a:xfrm>
            <a:off x="838200" y="1121664"/>
            <a:ext cx="10515600" cy="5599811"/>
          </a:xfrm>
        </p:spPr>
        <p:txBody>
          <a:bodyPr>
            <a:normAutofit/>
          </a:bodyPr>
          <a:lstStyle/>
          <a:p>
            <a:pPr algn="just"/>
            <a:r>
              <a:rPr lang="en-US" sz="3000" dirty="0"/>
              <a:t>In Stop-and-Wait ARQ, </a:t>
            </a:r>
            <a:r>
              <a:rPr lang="en-US" sz="3000" dirty="0" smtClean="0"/>
              <a:t>the </a:t>
            </a:r>
            <a:r>
              <a:rPr lang="en-US" sz="3000" dirty="0"/>
              <a:t>sender (say station A) transmits a frame and then waits till it receives positive acknowledgement (ACK) or negative acknowledgement (NACK) from the receiver (say station B). </a:t>
            </a:r>
            <a:endParaRPr lang="en-US" sz="3000" dirty="0" smtClean="0"/>
          </a:p>
          <a:p>
            <a:pPr algn="just"/>
            <a:r>
              <a:rPr lang="en-US" sz="3000" dirty="0"/>
              <a:t>Station B sends an ACK if the frame is received correctly, otherwise it sends NACK. </a:t>
            </a:r>
            <a:endParaRPr lang="en-US" sz="3000" dirty="0" smtClean="0"/>
          </a:p>
          <a:p>
            <a:pPr algn="just"/>
            <a:r>
              <a:rPr lang="en-US" sz="3000" dirty="0"/>
              <a:t>Station A sends a new frame after receiving ACK; otherwise it retransmits the old frame, if it receives a NACK. </a:t>
            </a:r>
            <a:endParaRPr lang="en-US" sz="3000" dirty="0" smtClean="0"/>
          </a:p>
          <a:p>
            <a:pPr algn="just"/>
            <a:r>
              <a:rPr lang="en-US" sz="3000" dirty="0"/>
              <a:t>To tackle the problem of a lost or damaged frame, the sender is equipped with a timer. </a:t>
            </a:r>
            <a:endParaRPr lang="en-US" sz="3000" dirty="0" smtClean="0"/>
          </a:p>
          <a:p>
            <a:pPr algn="just"/>
            <a:r>
              <a:rPr lang="en-US" sz="3000" dirty="0"/>
              <a:t>In case of a lost ACK, the sender transmits the old frame.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152</a:t>
            </a:fld>
            <a:endParaRPr lang="en-US"/>
          </a:p>
        </p:txBody>
      </p:sp>
    </p:spTree>
    <p:extLst>
      <p:ext uri="{BB962C8B-B14F-4D97-AF65-F5344CB8AC3E}">
        <p14:creationId xmlns:p14="http://schemas.microsoft.com/office/powerpoint/2010/main" xmlns="" val="42236600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dirty="0"/>
              <a:t>Stop-and-Wait ARQ</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153</a:t>
            </a:fld>
            <a:endParaRPr lang="en-US"/>
          </a:p>
        </p:txBody>
      </p:sp>
      <p:pic>
        <p:nvPicPr>
          <p:cNvPr id="5" name="Content Placeholder 4"/>
          <p:cNvPicPr>
            <a:picLocks noGrp="1" noChangeAspect="1"/>
          </p:cNvPicPr>
          <p:nvPr>
            <p:ph idx="1"/>
          </p:nvPr>
        </p:nvPicPr>
        <p:blipFill>
          <a:blip r:embed="rId2"/>
          <a:stretch>
            <a:fillRect/>
          </a:stretch>
        </p:blipFill>
        <p:spPr>
          <a:xfrm>
            <a:off x="838200" y="1954138"/>
            <a:ext cx="10515600" cy="4094312"/>
          </a:xfrm>
          <a:prstGeom prst="rect">
            <a:avLst/>
          </a:prstGeom>
        </p:spPr>
      </p:pic>
    </p:spTree>
    <p:extLst>
      <p:ext uri="{BB962C8B-B14F-4D97-AF65-F5344CB8AC3E}">
        <p14:creationId xmlns:p14="http://schemas.microsoft.com/office/powerpoint/2010/main" xmlns="" val="39617928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r>
              <a:rPr lang="en-US" dirty="0"/>
              <a:t>Stop-and-Wait ARQ</a:t>
            </a:r>
          </a:p>
        </p:txBody>
      </p:sp>
      <p:pic>
        <p:nvPicPr>
          <p:cNvPr id="5" name="Content Placeholder 4"/>
          <p:cNvPicPr>
            <a:picLocks noGrp="1" noChangeAspect="1"/>
          </p:cNvPicPr>
          <p:nvPr>
            <p:ph idx="1"/>
          </p:nvPr>
        </p:nvPicPr>
        <p:blipFill>
          <a:blip r:embed="rId2"/>
          <a:stretch>
            <a:fillRect/>
          </a:stretch>
        </p:blipFill>
        <p:spPr>
          <a:xfrm>
            <a:off x="887491" y="1063625"/>
            <a:ext cx="10417018" cy="4351338"/>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154</a:t>
            </a:fld>
            <a:endParaRPr lang="en-US"/>
          </a:p>
        </p:txBody>
      </p:sp>
      <p:sp>
        <p:nvSpPr>
          <p:cNvPr id="6" name="Content Placeholder 2"/>
          <p:cNvSpPr txBox="1">
            <a:spLocks/>
          </p:cNvSpPr>
          <p:nvPr/>
        </p:nvSpPr>
        <p:spPr>
          <a:xfrm>
            <a:off x="240792" y="5494782"/>
            <a:ext cx="10515600" cy="123920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dirty="0" smtClean="0"/>
              <a:t>The main advantage of stop-and-wait ARQ is its simplicity. </a:t>
            </a:r>
          </a:p>
          <a:p>
            <a:pPr algn="just"/>
            <a:r>
              <a:rPr lang="en-US" sz="3200" dirty="0" smtClean="0"/>
              <a:t>It also requires minimum buffer size. </a:t>
            </a:r>
          </a:p>
          <a:p>
            <a:pPr algn="just"/>
            <a:r>
              <a:rPr lang="en-US" sz="3200" dirty="0" smtClean="0"/>
              <a:t>However, it makes highly inefficient use of communication links. </a:t>
            </a:r>
            <a:endParaRPr lang="en-US" sz="3200" dirty="0"/>
          </a:p>
        </p:txBody>
      </p:sp>
    </p:spTree>
    <p:extLst>
      <p:ext uri="{BB962C8B-B14F-4D97-AF65-F5344CB8AC3E}">
        <p14:creationId xmlns:p14="http://schemas.microsoft.com/office/powerpoint/2010/main" xmlns="" val="110895472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Go-Back-N ARQ</a:t>
            </a:r>
            <a:endParaRPr lang="en-US" dirty="0"/>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smtClean="0"/>
              <a:t>In Go-Back-N ARQ, </a:t>
            </a:r>
            <a:r>
              <a:rPr lang="en-US" sz="3200" dirty="0"/>
              <a:t>the sender sends the frames continuously without waiting for acknowledgement. That is why it is also called as </a:t>
            </a:r>
            <a:r>
              <a:rPr lang="en-US" sz="3200" i="1" dirty="0"/>
              <a:t>continuous ARQ</a:t>
            </a:r>
            <a:r>
              <a:rPr lang="en-US" sz="3200" dirty="0"/>
              <a:t>. </a:t>
            </a:r>
            <a:endParaRPr lang="en-US" sz="3200" dirty="0" smtClean="0"/>
          </a:p>
          <a:p>
            <a:pPr algn="just"/>
            <a:r>
              <a:rPr lang="en-US" sz="3200" dirty="0"/>
              <a:t>As the receiver receives the frames, it keeps on sending ACKs or a NACK, in case a frame is incorrectly received. </a:t>
            </a:r>
            <a:endParaRPr lang="en-US" sz="3200" dirty="0" smtClean="0"/>
          </a:p>
          <a:p>
            <a:pPr algn="just"/>
            <a:r>
              <a:rPr lang="en-US" sz="3200" dirty="0"/>
              <a:t>When the sender receives a NACK, it retransmits the frame in error plus all the succeeding </a:t>
            </a:r>
            <a:r>
              <a:rPr lang="en-US" sz="3200" dirty="0" smtClean="0"/>
              <a:t>frames.</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155</a:t>
            </a:fld>
            <a:endParaRPr lang="en-US"/>
          </a:p>
        </p:txBody>
      </p:sp>
    </p:spTree>
    <p:extLst>
      <p:ext uri="{BB962C8B-B14F-4D97-AF65-F5344CB8AC3E}">
        <p14:creationId xmlns:p14="http://schemas.microsoft.com/office/powerpoint/2010/main" xmlns="" val="376525565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grayscl/>
          </a:blip>
          <a:stretch>
            <a:fillRect/>
          </a:stretch>
        </p:blipFill>
        <p:spPr>
          <a:xfrm>
            <a:off x="2456688" y="504409"/>
            <a:ext cx="7315200" cy="6034503"/>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156</a:t>
            </a:fld>
            <a:endParaRPr lang="en-US"/>
          </a:p>
        </p:txBody>
      </p:sp>
    </p:spTree>
    <p:extLst>
      <p:ext uri="{BB962C8B-B14F-4D97-AF65-F5344CB8AC3E}">
        <p14:creationId xmlns:p14="http://schemas.microsoft.com/office/powerpoint/2010/main" xmlns="" val="65495905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grayscl/>
          </a:blip>
          <a:stretch>
            <a:fillRect/>
          </a:stretch>
        </p:blipFill>
        <p:spPr>
          <a:xfrm>
            <a:off x="4236047" y="557657"/>
            <a:ext cx="7315200" cy="5565434"/>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157</a:t>
            </a:fld>
            <a:endParaRPr lang="en-US"/>
          </a:p>
        </p:txBody>
      </p:sp>
      <p:sp>
        <p:nvSpPr>
          <p:cNvPr id="6" name="TextBox 5"/>
          <p:cNvSpPr txBox="1"/>
          <p:nvPr/>
        </p:nvSpPr>
        <p:spPr>
          <a:xfrm>
            <a:off x="890016" y="1304544"/>
            <a:ext cx="2670048" cy="2246769"/>
          </a:xfrm>
          <a:prstGeom prst="rect">
            <a:avLst/>
          </a:prstGeom>
          <a:noFill/>
        </p:spPr>
        <p:txBody>
          <a:bodyPr wrap="square" rtlCol="0">
            <a:spAutoFit/>
          </a:bodyPr>
          <a:lstStyle/>
          <a:p>
            <a:r>
              <a:rPr lang="en-US" sz="2800" dirty="0"/>
              <a:t>If a frame is lost, the receiver sends NAK after receiving the next </a:t>
            </a:r>
            <a:r>
              <a:rPr lang="en-US" sz="2800" dirty="0" smtClean="0"/>
              <a:t>frame.</a:t>
            </a:r>
            <a:endParaRPr lang="en-US" sz="2800" dirty="0"/>
          </a:p>
        </p:txBody>
      </p:sp>
    </p:spTree>
    <p:extLst>
      <p:ext uri="{BB962C8B-B14F-4D97-AF65-F5344CB8AC3E}">
        <p14:creationId xmlns:p14="http://schemas.microsoft.com/office/powerpoint/2010/main" xmlns="" val="236975753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352" y="731520"/>
            <a:ext cx="3099816" cy="5754624"/>
          </a:xfrm>
        </p:spPr>
        <p:txBody>
          <a:bodyPr>
            <a:normAutofit/>
          </a:bodyPr>
          <a:lstStyle/>
          <a:p>
            <a:pPr marL="0" indent="0">
              <a:buNone/>
            </a:pPr>
            <a:r>
              <a:rPr lang="en-US" dirty="0"/>
              <a:t>In case there is long delay before sending the NAK, the sender will resend the lost frame after its timer times out. </a:t>
            </a:r>
            <a:endParaRPr lang="en-US" dirty="0" smtClean="0"/>
          </a:p>
          <a:p>
            <a:pPr marL="0" indent="0">
              <a:buNone/>
            </a:pPr>
            <a:endParaRPr lang="en-US" dirty="0" smtClean="0"/>
          </a:p>
          <a:p>
            <a:pPr marL="0" indent="0">
              <a:buNone/>
            </a:pPr>
            <a:r>
              <a:rPr lang="en-US" dirty="0" smtClean="0"/>
              <a:t>If </a:t>
            </a:r>
            <a:r>
              <a:rPr lang="en-US" dirty="0"/>
              <a:t>the ACK frame sent by the receiver is lost, the sender resends the frames after its timer times </a:t>
            </a:r>
            <a:r>
              <a:rPr lang="en-US" dirty="0" smtClean="0"/>
              <a:t>out. </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158</a:t>
            </a:fld>
            <a:endParaRPr lang="en-US"/>
          </a:p>
        </p:txBody>
      </p:sp>
      <p:pic>
        <p:nvPicPr>
          <p:cNvPr id="5" name="Picture 4"/>
          <p:cNvPicPr>
            <a:picLocks noChangeAspect="1"/>
          </p:cNvPicPr>
          <p:nvPr/>
        </p:nvPicPr>
        <p:blipFill>
          <a:blip r:embed="rId2">
            <a:grayscl/>
          </a:blip>
          <a:stretch>
            <a:fillRect/>
          </a:stretch>
        </p:blipFill>
        <p:spPr>
          <a:xfrm>
            <a:off x="4334970" y="566316"/>
            <a:ext cx="7315200" cy="5790034"/>
          </a:xfrm>
          <a:prstGeom prst="rect">
            <a:avLst/>
          </a:prstGeom>
        </p:spPr>
      </p:pic>
    </p:spTree>
    <p:extLst>
      <p:ext uri="{BB962C8B-B14F-4D97-AF65-F5344CB8AC3E}">
        <p14:creationId xmlns:p14="http://schemas.microsoft.com/office/powerpoint/2010/main" xmlns="" val="1443448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smtClean="0"/>
              <a:t>Selective Repeat ARQ</a:t>
            </a:r>
            <a:endParaRPr lang="en-US" dirty="0"/>
          </a:p>
        </p:txBody>
      </p:sp>
      <p:sp>
        <p:nvSpPr>
          <p:cNvPr id="3" name="Content Placeholder 2"/>
          <p:cNvSpPr>
            <a:spLocks noGrp="1"/>
          </p:cNvSpPr>
          <p:nvPr>
            <p:ph idx="1"/>
          </p:nvPr>
        </p:nvSpPr>
        <p:spPr>
          <a:xfrm>
            <a:off x="838200" y="1158240"/>
            <a:ext cx="10515600" cy="5563235"/>
          </a:xfrm>
        </p:spPr>
        <p:txBody>
          <a:bodyPr>
            <a:normAutofit/>
          </a:bodyPr>
          <a:lstStyle/>
          <a:p>
            <a:pPr algn="just"/>
            <a:r>
              <a:rPr lang="en-US" altLang="tr-TR" sz="3200" dirty="0"/>
              <a:t>Also called </a:t>
            </a:r>
            <a:r>
              <a:rPr lang="en-US" altLang="tr-TR" sz="3200" i="1" dirty="0"/>
              <a:t>selective retransmission</a:t>
            </a:r>
          </a:p>
          <a:p>
            <a:pPr algn="just"/>
            <a:r>
              <a:rPr lang="en-US" altLang="tr-TR" sz="3200" dirty="0"/>
              <a:t>Only rejected frames are retransmitted</a:t>
            </a:r>
          </a:p>
          <a:p>
            <a:pPr algn="just"/>
            <a:r>
              <a:rPr lang="en-US" altLang="tr-TR" sz="3200" dirty="0"/>
              <a:t>Subsequent frames are accepted by the receiver and buffered</a:t>
            </a:r>
          </a:p>
          <a:p>
            <a:pPr algn="just"/>
            <a:r>
              <a:rPr lang="en-US" altLang="tr-TR" sz="3200" dirty="0"/>
              <a:t>Minimizes retransmission</a:t>
            </a:r>
            <a:r>
              <a:rPr lang="tr-TR" altLang="tr-TR" sz="3200" dirty="0"/>
              <a:t>s</a:t>
            </a:r>
            <a:endParaRPr lang="en-US" altLang="tr-TR" sz="3200" dirty="0"/>
          </a:p>
          <a:p>
            <a:pPr algn="just"/>
            <a:r>
              <a:rPr lang="en-US" altLang="tr-TR" sz="3200" dirty="0"/>
              <a:t>Receiver must maintain large enough buffer</a:t>
            </a:r>
          </a:p>
          <a:p>
            <a:pPr algn="just"/>
            <a:r>
              <a:rPr lang="en-US" altLang="tr-TR" sz="3200" dirty="0"/>
              <a:t>Complex </a:t>
            </a:r>
            <a:r>
              <a:rPr lang="en-US" altLang="tr-TR" sz="3200" dirty="0" smtClean="0"/>
              <a:t>system</a:t>
            </a:r>
            <a:endParaRPr lang="en-US" altLang="tr-TR"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159</a:t>
            </a:fld>
            <a:endParaRPr lang="en-US"/>
          </a:p>
        </p:txBody>
      </p:sp>
    </p:spTree>
    <p:extLst>
      <p:ext uri="{BB962C8B-B14F-4D97-AF65-F5344CB8AC3E}">
        <p14:creationId xmlns:p14="http://schemas.microsoft.com/office/powerpoint/2010/main" xmlns="" val="832429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lstStyle/>
          <a:p>
            <a:r>
              <a:rPr lang="en-US" dirty="0" smtClean="0"/>
              <a:t>Network Topologies</a:t>
            </a:r>
            <a:endParaRPr lang="en-US" dirty="0"/>
          </a:p>
        </p:txBody>
      </p:sp>
      <p:sp>
        <p:nvSpPr>
          <p:cNvPr id="3" name="Content Placeholder 2"/>
          <p:cNvSpPr>
            <a:spLocks noGrp="1"/>
          </p:cNvSpPr>
          <p:nvPr>
            <p:ph idx="1"/>
          </p:nvPr>
        </p:nvSpPr>
        <p:spPr>
          <a:xfrm>
            <a:off x="838200" y="1060704"/>
            <a:ext cx="10515600" cy="5660771"/>
          </a:xfrm>
        </p:spPr>
        <p:txBody>
          <a:bodyPr>
            <a:normAutofit/>
          </a:bodyPr>
          <a:lstStyle/>
          <a:p>
            <a:pPr algn="just"/>
            <a:r>
              <a:rPr lang="en-US" sz="3200" dirty="0"/>
              <a:t>Computer networks can be configured in a number of </a:t>
            </a:r>
            <a:r>
              <a:rPr lang="en-US" sz="3200" dirty="0" smtClean="0"/>
              <a:t>ways.</a:t>
            </a:r>
          </a:p>
          <a:p>
            <a:pPr algn="just"/>
            <a:r>
              <a:rPr lang="en-US" sz="3200" dirty="0"/>
              <a:t>Messages are broken into smaller units called </a:t>
            </a:r>
            <a:r>
              <a:rPr lang="en-US" sz="3200" b="1" dirty="0" smtClean="0"/>
              <a:t>packets </a:t>
            </a:r>
            <a:r>
              <a:rPr lang="en-US" sz="3200" dirty="0" smtClean="0"/>
              <a:t>for </a:t>
            </a:r>
            <a:r>
              <a:rPr lang="en-US" sz="3200" dirty="0"/>
              <a:t>transmission on a network</a:t>
            </a:r>
            <a:r>
              <a:rPr lang="en-US" sz="3200" dirty="0" smtClean="0"/>
              <a:t>.</a:t>
            </a:r>
          </a:p>
          <a:p>
            <a:pPr lvl="1" algn="just"/>
            <a:r>
              <a:rPr lang="en-US" sz="3200" b="1" dirty="0" smtClean="0"/>
              <a:t>Bus/Ring configuration: </a:t>
            </a:r>
            <a:r>
              <a:rPr lang="en-US" sz="3200" dirty="0" smtClean="0"/>
              <a:t>Each </a:t>
            </a:r>
            <a:r>
              <a:rPr lang="en-US" sz="3200" dirty="0"/>
              <a:t>packet of information is sent off around the ring on its own</a:t>
            </a:r>
            <a:r>
              <a:rPr lang="en-US" sz="3200" dirty="0" smtClean="0"/>
              <a:t>.</a:t>
            </a:r>
          </a:p>
          <a:p>
            <a:pPr lvl="1" algn="just"/>
            <a:r>
              <a:rPr lang="en-US" sz="3200" b="1" dirty="0" smtClean="0"/>
              <a:t>Complete network: </a:t>
            </a:r>
            <a:r>
              <a:rPr lang="en-US" sz="3200" dirty="0"/>
              <a:t>In </a:t>
            </a:r>
            <a:r>
              <a:rPr lang="en-US" sz="3200" dirty="0" smtClean="0"/>
              <a:t>this configuration </a:t>
            </a:r>
            <a:r>
              <a:rPr lang="en-US" sz="3200" dirty="0"/>
              <a:t>each station is connected directly to every other station on the network</a:t>
            </a:r>
            <a:r>
              <a:rPr lang="en-US" sz="3200" dirty="0" smtClean="0"/>
              <a:t>.</a:t>
            </a:r>
          </a:p>
          <a:p>
            <a:pPr lvl="1" algn="just"/>
            <a:r>
              <a:rPr lang="en-US" sz="3200" b="1" dirty="0" smtClean="0"/>
              <a:t>Loop: </a:t>
            </a:r>
            <a:r>
              <a:rPr lang="en-US" sz="3200" dirty="0"/>
              <a:t>Each packet is </a:t>
            </a:r>
            <a:r>
              <a:rPr lang="en-US" sz="3200" dirty="0" smtClean="0"/>
              <a:t>transmitted along </a:t>
            </a:r>
            <a:r>
              <a:rPr lang="en-US" sz="3200" dirty="0"/>
              <a:t>the line until it encounters a computer</a:t>
            </a:r>
            <a:r>
              <a:rPr lang="en-US" sz="3200" dirty="0" smtClean="0"/>
              <a:t>.</a:t>
            </a:r>
          </a:p>
          <a:p>
            <a:pPr lvl="1" algn="just"/>
            <a:r>
              <a:rPr lang="en-US" sz="3200" b="1" dirty="0" smtClean="0"/>
              <a:t>Tree</a:t>
            </a:r>
            <a:r>
              <a:rPr lang="en-US" sz="3200" dirty="0"/>
              <a:t>, </a:t>
            </a:r>
            <a:r>
              <a:rPr lang="en-US" sz="3200" b="1" dirty="0" smtClean="0"/>
              <a:t>Intersecting </a:t>
            </a:r>
            <a:r>
              <a:rPr lang="en-US" sz="3200" b="1" dirty="0"/>
              <a:t>loop </a:t>
            </a:r>
            <a:r>
              <a:rPr lang="en-US" sz="3200" dirty="0"/>
              <a:t>and </a:t>
            </a:r>
            <a:r>
              <a:rPr lang="en-US" sz="3200" b="1" dirty="0" smtClean="0"/>
              <a:t>Star </a:t>
            </a:r>
            <a:r>
              <a:rPr lang="en-US" sz="3200" dirty="0" smtClean="0"/>
              <a:t>configurations are same as above.</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a:t>
            </a:fld>
            <a:endParaRPr lang="en-US"/>
          </a:p>
        </p:txBody>
      </p:sp>
    </p:spTree>
    <p:extLst>
      <p:ext uri="{BB962C8B-B14F-4D97-AF65-F5344CB8AC3E}">
        <p14:creationId xmlns:p14="http://schemas.microsoft.com/office/powerpoint/2010/main" xmlns="" val="100634487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Repeat ARQ</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160</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l="50000" b="9550"/>
          <a:stretch>
            <a:fillRect/>
          </a:stretch>
        </p:blipFill>
        <p:spPr bwMode="auto">
          <a:xfrm>
            <a:off x="8715375" y="0"/>
            <a:ext cx="29432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1413635" y="2397348"/>
            <a:ext cx="6400800" cy="3194736"/>
          </a:xfrm>
          <a:prstGeom prst="rect">
            <a:avLst/>
          </a:prstGeom>
        </p:spPr>
      </p:pic>
    </p:spTree>
    <p:extLst>
      <p:ext uri="{BB962C8B-B14F-4D97-AF65-F5344CB8AC3E}">
        <p14:creationId xmlns:p14="http://schemas.microsoft.com/office/powerpoint/2010/main" xmlns="" val="73973100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smtClean="0"/>
              <a:t>Piggybacking</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161</a:t>
            </a:fld>
            <a:endParaRPr lang="en-US"/>
          </a:p>
        </p:txBody>
      </p:sp>
      <p:sp>
        <p:nvSpPr>
          <p:cNvPr id="5" name="Content Placeholder 2"/>
          <p:cNvSpPr txBox="1">
            <a:spLocks/>
          </p:cNvSpPr>
          <p:nvPr/>
        </p:nvSpPr>
        <p:spPr>
          <a:xfrm>
            <a:off x="7632192" y="1536192"/>
            <a:ext cx="3048000" cy="502920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2400" dirty="0" smtClean="0"/>
              <a:t>A method to combine a data frame with ACK. </a:t>
            </a:r>
          </a:p>
          <a:p>
            <a:pPr algn="just">
              <a:defRPr/>
            </a:pPr>
            <a:r>
              <a:rPr lang="en-US" sz="2400" dirty="0" smtClean="0"/>
              <a:t>Station A and B both have data to send.</a:t>
            </a:r>
          </a:p>
          <a:p>
            <a:pPr algn="just">
              <a:defRPr/>
            </a:pPr>
            <a:r>
              <a:rPr lang="en-US" sz="2400" dirty="0" smtClean="0"/>
              <a:t>Instead of sending separately, station A  sends a data frame that includes an ACK.</a:t>
            </a:r>
          </a:p>
          <a:p>
            <a:pPr algn="just">
              <a:defRPr/>
            </a:pPr>
            <a:r>
              <a:rPr lang="en-US" sz="2400" dirty="0" smtClean="0"/>
              <a:t>Station B does the same thing.</a:t>
            </a:r>
          </a:p>
          <a:p>
            <a:pPr algn="just">
              <a:defRPr/>
            </a:pPr>
            <a:r>
              <a:rPr lang="en-US" sz="2400" dirty="0" smtClean="0"/>
              <a:t>Piggybacking saves bandwidth.</a:t>
            </a:r>
          </a:p>
          <a:p>
            <a:pPr algn="just">
              <a:defRPr/>
            </a:pPr>
            <a:endParaRPr lang="en-US" sz="2400" dirty="0" smtClean="0"/>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9192" y="1612392"/>
            <a:ext cx="5181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958885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High-Level Data Link Control (HDLC)</a:t>
            </a:r>
          </a:p>
        </p:txBody>
      </p:sp>
      <p:sp>
        <p:nvSpPr>
          <p:cNvPr id="3" name="Content Placeholder 2"/>
          <p:cNvSpPr>
            <a:spLocks noGrp="1"/>
          </p:cNvSpPr>
          <p:nvPr>
            <p:ph idx="1"/>
          </p:nvPr>
        </p:nvSpPr>
        <p:spPr>
          <a:xfrm>
            <a:off x="838200" y="1170432"/>
            <a:ext cx="10515600" cy="5551043"/>
          </a:xfrm>
        </p:spPr>
        <p:txBody>
          <a:bodyPr>
            <a:noAutofit/>
          </a:bodyPr>
          <a:lstStyle/>
          <a:p>
            <a:pPr marL="0" indent="0" algn="just">
              <a:buNone/>
            </a:pPr>
            <a:r>
              <a:rPr lang="en-US" sz="3200" dirty="0"/>
              <a:t>HDLC was defined by ISO for use on both </a:t>
            </a:r>
            <a:r>
              <a:rPr lang="en-US" sz="3200" b="1" dirty="0"/>
              <a:t>point-to-point and multipoint</a:t>
            </a:r>
            <a:r>
              <a:rPr lang="en-US" sz="3200" dirty="0"/>
              <a:t> data links</a:t>
            </a:r>
            <a:r>
              <a:rPr lang="en-US" sz="3200" dirty="0" smtClean="0"/>
              <a:t>. It </a:t>
            </a:r>
            <a:r>
              <a:rPr lang="en-US" sz="3200" dirty="0"/>
              <a:t>supports </a:t>
            </a:r>
            <a:r>
              <a:rPr lang="en-US" sz="3200" b="1" dirty="0"/>
              <a:t>full-duplex </a:t>
            </a:r>
            <a:r>
              <a:rPr lang="en-US" sz="3200" dirty="0"/>
              <a:t>communication</a:t>
            </a:r>
          </a:p>
          <a:p>
            <a:pPr algn="just">
              <a:lnSpc>
                <a:spcPct val="80000"/>
              </a:lnSpc>
              <a:buFont typeface="Wingdings" panose="05000000000000000000" pitchFamily="2" charset="2"/>
              <a:buChar char="Ø"/>
            </a:pPr>
            <a:r>
              <a:rPr lang="en-US" sz="3200" dirty="0"/>
              <a:t>Broadly HDLC features are as follows:</a:t>
            </a:r>
          </a:p>
          <a:p>
            <a:pPr algn="just">
              <a:lnSpc>
                <a:spcPct val="80000"/>
              </a:lnSpc>
            </a:pPr>
            <a:r>
              <a:rPr lang="en-US" sz="3200" b="1" dirty="0"/>
              <a:t>Reliable </a:t>
            </a:r>
            <a:r>
              <a:rPr lang="en-US" sz="3200" b="1" dirty="0" smtClean="0"/>
              <a:t>protocol: </a:t>
            </a:r>
            <a:r>
              <a:rPr lang="en-US" sz="3200" dirty="0" smtClean="0"/>
              <a:t>selective </a:t>
            </a:r>
            <a:r>
              <a:rPr lang="en-US" sz="3200" dirty="0"/>
              <a:t>repeat or go-back-N</a:t>
            </a:r>
          </a:p>
          <a:p>
            <a:pPr algn="just">
              <a:lnSpc>
                <a:spcPct val="80000"/>
              </a:lnSpc>
            </a:pPr>
            <a:r>
              <a:rPr lang="en-US" sz="3200" b="1" dirty="0"/>
              <a:t>Full-duplex </a:t>
            </a:r>
            <a:r>
              <a:rPr lang="en-US" sz="3200" b="1" dirty="0" smtClean="0"/>
              <a:t>communication: </a:t>
            </a:r>
            <a:r>
              <a:rPr lang="en-US" sz="3200" dirty="0" smtClean="0"/>
              <a:t>receive </a:t>
            </a:r>
            <a:r>
              <a:rPr lang="en-US" sz="3200" dirty="0"/>
              <a:t>and transmit at the same time</a:t>
            </a:r>
          </a:p>
          <a:p>
            <a:pPr algn="just">
              <a:lnSpc>
                <a:spcPct val="80000"/>
              </a:lnSpc>
            </a:pPr>
            <a:r>
              <a:rPr lang="en-US" sz="3200" b="1" dirty="0"/>
              <a:t>Bit-oriented </a:t>
            </a:r>
            <a:r>
              <a:rPr lang="en-US" sz="3200" b="1" dirty="0" smtClean="0"/>
              <a:t>protocol: </a:t>
            </a:r>
            <a:r>
              <a:rPr lang="en-US" sz="3200" dirty="0" smtClean="0"/>
              <a:t>use </a:t>
            </a:r>
            <a:r>
              <a:rPr lang="en-US" sz="3200" dirty="0"/>
              <a:t>bits to stuff flags occurring in data </a:t>
            </a:r>
            <a:r>
              <a:rPr lang="en-US" sz="3200" dirty="0" smtClean="0"/>
              <a:t> </a:t>
            </a:r>
            <a:r>
              <a:rPr lang="en-US" sz="3200" dirty="0" err="1"/>
              <a:t>i.e</a:t>
            </a:r>
            <a:r>
              <a:rPr lang="en-US" sz="3200" dirty="0"/>
              <a:t>, it does NOT recognize or interpret byte value</a:t>
            </a:r>
          </a:p>
          <a:p>
            <a:pPr algn="just">
              <a:lnSpc>
                <a:spcPct val="80000"/>
              </a:lnSpc>
            </a:pPr>
            <a:r>
              <a:rPr lang="en-US" sz="3200" b="1" dirty="0"/>
              <a:t>Flow </a:t>
            </a:r>
            <a:r>
              <a:rPr lang="en-US" sz="3200" b="1" dirty="0" smtClean="0"/>
              <a:t>control: </a:t>
            </a:r>
            <a:r>
              <a:rPr lang="en-US" sz="3200" dirty="0" smtClean="0"/>
              <a:t>adjust </a:t>
            </a:r>
            <a:r>
              <a:rPr lang="en-US" sz="3200" dirty="0"/>
              <a:t>window size based on receiver capability</a:t>
            </a:r>
          </a:p>
          <a:p>
            <a:pPr algn="just">
              <a:lnSpc>
                <a:spcPct val="80000"/>
              </a:lnSpc>
            </a:pPr>
            <a:r>
              <a:rPr lang="en-US" sz="3200" dirty="0"/>
              <a:t>Uses </a:t>
            </a:r>
            <a:r>
              <a:rPr lang="en-US" sz="3200" b="1" dirty="0"/>
              <a:t>physical layer clocking and synchronization </a:t>
            </a:r>
            <a:r>
              <a:rPr lang="en-US" sz="3200" dirty="0"/>
              <a:t>to send and receive frames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162</a:t>
            </a:fld>
            <a:endParaRPr lang="en-US"/>
          </a:p>
        </p:txBody>
      </p:sp>
    </p:spTree>
    <p:extLst>
      <p:ext uri="{BB962C8B-B14F-4D97-AF65-F5344CB8AC3E}">
        <p14:creationId xmlns:p14="http://schemas.microsoft.com/office/powerpoint/2010/main" xmlns="" val="425996403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HDLC</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r>
              <a:rPr lang="en-US" dirty="0"/>
              <a:t>Defines three types of stations</a:t>
            </a:r>
          </a:p>
          <a:p>
            <a:pPr lvl="1"/>
            <a:r>
              <a:rPr lang="en-US" sz="2800" b="1" dirty="0"/>
              <a:t>Primary</a:t>
            </a:r>
          </a:p>
          <a:p>
            <a:pPr lvl="1"/>
            <a:r>
              <a:rPr lang="en-US" sz="2800" b="1" dirty="0"/>
              <a:t>Secondary</a:t>
            </a:r>
          </a:p>
          <a:p>
            <a:pPr lvl="1"/>
            <a:r>
              <a:rPr lang="en-US" sz="2800" b="1" dirty="0"/>
              <a:t>Combined</a:t>
            </a:r>
          </a:p>
          <a:p>
            <a:r>
              <a:rPr lang="en-US" dirty="0"/>
              <a:t>Defines three types of data transfer mode</a:t>
            </a:r>
          </a:p>
          <a:p>
            <a:pPr lvl="1"/>
            <a:r>
              <a:rPr lang="en-US" sz="2800" b="1" dirty="0"/>
              <a:t>Normal Response mode</a:t>
            </a:r>
          </a:p>
          <a:p>
            <a:pPr lvl="1"/>
            <a:r>
              <a:rPr lang="en-US" sz="2800" b="1" dirty="0"/>
              <a:t>Asynchronous Response mode</a:t>
            </a:r>
          </a:p>
          <a:p>
            <a:pPr lvl="1"/>
            <a:r>
              <a:rPr lang="en-US" sz="2800" b="1" dirty="0"/>
              <a:t>Asynchronous Balanced mode</a:t>
            </a:r>
          </a:p>
          <a:p>
            <a:r>
              <a:rPr lang="en-US" dirty="0"/>
              <a:t>Three types of frames</a:t>
            </a:r>
          </a:p>
          <a:p>
            <a:pPr lvl="1"/>
            <a:r>
              <a:rPr lang="en-US" sz="2800" b="1" dirty="0"/>
              <a:t>Unnumbered</a:t>
            </a:r>
          </a:p>
          <a:p>
            <a:pPr lvl="1"/>
            <a:r>
              <a:rPr lang="en-US" sz="2800" b="1" dirty="0"/>
              <a:t>information</a:t>
            </a:r>
          </a:p>
          <a:p>
            <a:pPr lvl="1"/>
            <a:r>
              <a:rPr lang="en-US" sz="2800" b="1" dirty="0"/>
              <a:t>Supervisory</a:t>
            </a:r>
          </a:p>
          <a:p>
            <a:pPr lvl="1"/>
            <a:endParaRPr lang="en-US" sz="2800" dirty="0"/>
          </a:p>
          <a:p>
            <a:pPr marL="0" indent="0" algn="just">
              <a:buNone/>
            </a:pP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163</a:t>
            </a:fld>
            <a:endParaRPr lang="en-US"/>
          </a:p>
        </p:txBody>
      </p:sp>
    </p:spTree>
    <p:extLst>
      <p:ext uri="{BB962C8B-B14F-4D97-AF65-F5344CB8AC3E}">
        <p14:creationId xmlns:p14="http://schemas.microsoft.com/office/powerpoint/2010/main" xmlns="" val="350393257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HDLC</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lnSpc>
                <a:spcPct val="80000"/>
              </a:lnSpc>
            </a:pPr>
            <a:r>
              <a:rPr lang="en-US" sz="3000" dirty="0"/>
              <a:t>The three stations are :</a:t>
            </a:r>
          </a:p>
          <a:p>
            <a:pPr lvl="1" algn="just">
              <a:lnSpc>
                <a:spcPct val="80000"/>
              </a:lnSpc>
            </a:pPr>
            <a:r>
              <a:rPr lang="en-US" sz="3000" dirty="0"/>
              <a:t>Primary </a:t>
            </a:r>
            <a:r>
              <a:rPr lang="en-US" sz="3000" dirty="0" smtClean="0"/>
              <a:t>station:</a:t>
            </a:r>
            <a:endParaRPr lang="en-US" sz="3000" dirty="0"/>
          </a:p>
          <a:p>
            <a:pPr lvl="2" algn="just">
              <a:lnSpc>
                <a:spcPct val="80000"/>
              </a:lnSpc>
            </a:pPr>
            <a:r>
              <a:rPr lang="en-US" sz="3000" dirty="0"/>
              <a:t>Has the responsibility of </a:t>
            </a:r>
            <a:r>
              <a:rPr lang="en-US" sz="3000" b="1" dirty="0"/>
              <a:t>controlling the operation of data </a:t>
            </a:r>
            <a:r>
              <a:rPr lang="en-US" sz="3000" b="1" dirty="0" smtClean="0"/>
              <a:t>flow</a:t>
            </a:r>
            <a:r>
              <a:rPr lang="en-US" sz="3000" dirty="0" smtClean="0"/>
              <a:t> </a:t>
            </a:r>
            <a:endParaRPr lang="en-US" sz="3000" dirty="0"/>
          </a:p>
          <a:p>
            <a:pPr lvl="2" algn="just">
              <a:lnSpc>
                <a:spcPct val="80000"/>
              </a:lnSpc>
            </a:pPr>
            <a:r>
              <a:rPr lang="en-US" sz="3000" dirty="0"/>
              <a:t>Handles </a:t>
            </a:r>
            <a:r>
              <a:rPr lang="en-US" sz="3000" b="1" dirty="0"/>
              <a:t>error recovery</a:t>
            </a:r>
          </a:p>
          <a:p>
            <a:pPr lvl="2" algn="just">
              <a:lnSpc>
                <a:spcPct val="80000"/>
              </a:lnSpc>
            </a:pPr>
            <a:r>
              <a:rPr lang="en-US" sz="3000" dirty="0"/>
              <a:t>Frames issued by the primary station are called </a:t>
            </a:r>
            <a:r>
              <a:rPr lang="en-US" sz="3000" i="1" dirty="0"/>
              <a:t>commands.</a:t>
            </a:r>
            <a:endParaRPr lang="en-US" sz="3000" dirty="0"/>
          </a:p>
          <a:p>
            <a:pPr lvl="1" algn="just">
              <a:lnSpc>
                <a:spcPct val="80000"/>
              </a:lnSpc>
            </a:pPr>
            <a:r>
              <a:rPr lang="en-US" sz="3000" dirty="0"/>
              <a:t>Secondary </a:t>
            </a:r>
            <a:r>
              <a:rPr lang="en-US" sz="3000" dirty="0" smtClean="0"/>
              <a:t>station</a:t>
            </a:r>
            <a:r>
              <a:rPr lang="en-US" sz="3000" dirty="0"/>
              <a:t>:</a:t>
            </a:r>
          </a:p>
          <a:p>
            <a:pPr lvl="2" algn="just">
              <a:lnSpc>
                <a:spcPct val="80000"/>
              </a:lnSpc>
            </a:pPr>
            <a:r>
              <a:rPr lang="en-US" sz="3000" dirty="0"/>
              <a:t>Operates </a:t>
            </a:r>
            <a:r>
              <a:rPr lang="en-US" sz="3000" b="1" dirty="0"/>
              <a:t>under the control of the primary station</a:t>
            </a:r>
            <a:r>
              <a:rPr lang="en-US" sz="3000" dirty="0"/>
              <a:t>. </a:t>
            </a:r>
          </a:p>
          <a:p>
            <a:pPr lvl="2" algn="just">
              <a:lnSpc>
                <a:spcPct val="80000"/>
              </a:lnSpc>
            </a:pPr>
            <a:r>
              <a:rPr lang="en-US" sz="3000" dirty="0"/>
              <a:t>Frames issued by a secondary station are called </a:t>
            </a:r>
            <a:r>
              <a:rPr lang="en-US" sz="3000" i="1" dirty="0"/>
              <a:t>responses</a:t>
            </a:r>
            <a:r>
              <a:rPr lang="en-US" sz="3000" dirty="0"/>
              <a:t>.</a:t>
            </a:r>
          </a:p>
          <a:p>
            <a:pPr lvl="2" algn="just">
              <a:lnSpc>
                <a:spcPct val="80000"/>
              </a:lnSpc>
            </a:pPr>
            <a:r>
              <a:rPr lang="en-US" sz="3000" dirty="0"/>
              <a:t>The primary station maintains a separate logical link with each secondary station.</a:t>
            </a:r>
          </a:p>
          <a:p>
            <a:pPr lvl="1" algn="just">
              <a:lnSpc>
                <a:spcPct val="80000"/>
              </a:lnSpc>
            </a:pPr>
            <a:r>
              <a:rPr lang="en-US" sz="3000" dirty="0"/>
              <a:t>Combined </a:t>
            </a:r>
            <a:r>
              <a:rPr lang="en-US" sz="3000" dirty="0" smtClean="0"/>
              <a:t>station</a:t>
            </a:r>
            <a:r>
              <a:rPr lang="en-US" sz="3000" dirty="0"/>
              <a:t>:</a:t>
            </a:r>
          </a:p>
          <a:p>
            <a:pPr lvl="2" algn="just">
              <a:lnSpc>
                <a:spcPct val="80000"/>
              </a:lnSpc>
            </a:pPr>
            <a:r>
              <a:rPr lang="en-US" sz="3000" dirty="0"/>
              <a:t>Acts as both </a:t>
            </a:r>
            <a:r>
              <a:rPr lang="en-US" sz="3000" b="1" dirty="0"/>
              <a:t>as primary and secondary </a:t>
            </a:r>
            <a:r>
              <a:rPr lang="en-US" sz="3000" dirty="0"/>
              <a:t>station.</a:t>
            </a:r>
          </a:p>
          <a:p>
            <a:pPr marL="0" indent="0" algn="just">
              <a:buNone/>
            </a:pPr>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164</a:t>
            </a:fld>
            <a:endParaRPr lang="en-US"/>
          </a:p>
        </p:txBody>
      </p:sp>
    </p:spTree>
    <p:extLst>
      <p:ext uri="{BB962C8B-B14F-4D97-AF65-F5344CB8AC3E}">
        <p14:creationId xmlns:p14="http://schemas.microsoft.com/office/powerpoint/2010/main" xmlns="" val="293105602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HDLC</a:t>
            </a:r>
            <a:endParaRPr lang="en-US" dirty="0"/>
          </a:p>
        </p:txBody>
      </p:sp>
      <p:sp>
        <p:nvSpPr>
          <p:cNvPr id="4" name="Slide Number Placeholder 3"/>
          <p:cNvSpPr>
            <a:spLocks noGrp="1"/>
          </p:cNvSpPr>
          <p:nvPr>
            <p:ph type="sldNum" sz="quarter" idx="12"/>
          </p:nvPr>
        </p:nvSpPr>
        <p:spPr>
          <a:xfrm>
            <a:off x="9880600" y="6356350"/>
            <a:ext cx="2743200" cy="365125"/>
          </a:xfrm>
        </p:spPr>
        <p:txBody>
          <a:bodyPr/>
          <a:lstStyle/>
          <a:p>
            <a:fld id="{DBC07081-7272-470F-BCAA-36563EDCC3FD}" type="slidenum">
              <a:rPr lang="en-US" smtClean="0"/>
              <a:pPr/>
              <a:t>165</a:t>
            </a:fld>
            <a:endParaRPr lang="en-US"/>
          </a:p>
        </p:txBody>
      </p:sp>
      <p:sp>
        <p:nvSpPr>
          <p:cNvPr id="5" name="Rectangle 3"/>
          <p:cNvSpPr>
            <a:spLocks noChangeArrowheads="1"/>
          </p:cNvSpPr>
          <p:nvPr/>
        </p:nvSpPr>
        <p:spPr bwMode="auto">
          <a:xfrm>
            <a:off x="2565400" y="2133600"/>
            <a:ext cx="1143000" cy="762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2000"/>
              <a:t>Primary</a:t>
            </a:r>
          </a:p>
        </p:txBody>
      </p:sp>
      <p:sp>
        <p:nvSpPr>
          <p:cNvPr id="6" name="Line 4"/>
          <p:cNvSpPr>
            <a:spLocks noChangeShapeType="1"/>
          </p:cNvSpPr>
          <p:nvPr/>
        </p:nvSpPr>
        <p:spPr bwMode="auto">
          <a:xfrm>
            <a:off x="3708400" y="2514600"/>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 name="Rectangle 5"/>
          <p:cNvSpPr>
            <a:spLocks noChangeArrowheads="1"/>
          </p:cNvSpPr>
          <p:nvPr/>
        </p:nvSpPr>
        <p:spPr bwMode="auto">
          <a:xfrm>
            <a:off x="4470400" y="3048000"/>
            <a:ext cx="14478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2000" dirty="0"/>
              <a:t>Secondary</a:t>
            </a:r>
          </a:p>
        </p:txBody>
      </p:sp>
      <p:sp>
        <p:nvSpPr>
          <p:cNvPr id="8" name="Rectangle 6"/>
          <p:cNvSpPr>
            <a:spLocks noChangeArrowheads="1"/>
          </p:cNvSpPr>
          <p:nvPr/>
        </p:nvSpPr>
        <p:spPr bwMode="auto">
          <a:xfrm>
            <a:off x="7899400" y="3048000"/>
            <a:ext cx="15240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2000"/>
              <a:t>Secondary</a:t>
            </a:r>
          </a:p>
        </p:txBody>
      </p:sp>
      <p:sp>
        <p:nvSpPr>
          <p:cNvPr id="9" name="Line 7"/>
          <p:cNvSpPr>
            <a:spLocks noChangeShapeType="1"/>
          </p:cNvSpPr>
          <p:nvPr/>
        </p:nvSpPr>
        <p:spPr bwMode="auto">
          <a:xfrm flipH="1">
            <a:off x="5318125" y="251460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 name="Line 8"/>
          <p:cNvSpPr>
            <a:spLocks noChangeShapeType="1"/>
          </p:cNvSpPr>
          <p:nvPr/>
        </p:nvSpPr>
        <p:spPr bwMode="auto">
          <a:xfrm flipH="1">
            <a:off x="8670925" y="251460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 name="Line 9"/>
          <p:cNvSpPr>
            <a:spLocks noChangeShapeType="1"/>
          </p:cNvSpPr>
          <p:nvPr/>
        </p:nvSpPr>
        <p:spPr bwMode="auto">
          <a:xfrm>
            <a:off x="4241800" y="2209800"/>
            <a:ext cx="2057400" cy="0"/>
          </a:xfrm>
          <a:prstGeom prst="line">
            <a:avLst/>
          </a:prstGeom>
          <a:noFill/>
          <a:ln w="12700">
            <a:solidFill>
              <a:schemeClr val="tx1"/>
            </a:solidFill>
            <a:round/>
            <a:headEnd type="none" w="sm" len="sm"/>
            <a:tailEnd type="triangle" w="med" len="med"/>
          </a:ln>
          <a:effectLst/>
        </p:spPr>
        <p:txBody>
          <a:bodyPr wrap="none" anchor="ctr"/>
          <a:lstStyle/>
          <a:p>
            <a:endParaRPr lang="en-US"/>
          </a:p>
        </p:txBody>
      </p:sp>
      <p:sp>
        <p:nvSpPr>
          <p:cNvPr id="12" name="Text Box 10"/>
          <p:cNvSpPr txBox="1">
            <a:spLocks noChangeArrowheads="1"/>
          </p:cNvSpPr>
          <p:nvPr/>
        </p:nvSpPr>
        <p:spPr bwMode="auto">
          <a:xfrm>
            <a:off x="6527800" y="1981200"/>
            <a:ext cx="1752600" cy="3968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2000" dirty="0"/>
              <a:t>Commands</a:t>
            </a:r>
          </a:p>
        </p:txBody>
      </p:sp>
      <p:sp>
        <p:nvSpPr>
          <p:cNvPr id="13" name="Line 11"/>
          <p:cNvSpPr>
            <a:spLocks noChangeShapeType="1"/>
          </p:cNvSpPr>
          <p:nvPr/>
        </p:nvSpPr>
        <p:spPr bwMode="auto">
          <a:xfrm flipH="1">
            <a:off x="4318000" y="2752725"/>
            <a:ext cx="25146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4" name="Text Box 12"/>
          <p:cNvSpPr txBox="1">
            <a:spLocks noChangeArrowheads="1"/>
          </p:cNvSpPr>
          <p:nvPr/>
        </p:nvSpPr>
        <p:spPr bwMode="auto">
          <a:xfrm>
            <a:off x="6908800" y="2590800"/>
            <a:ext cx="1905000" cy="3968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2000" dirty="0"/>
              <a:t>Responses</a:t>
            </a:r>
          </a:p>
        </p:txBody>
      </p:sp>
      <p:sp>
        <p:nvSpPr>
          <p:cNvPr id="15" name="Rectangle 13"/>
          <p:cNvSpPr>
            <a:spLocks noChangeArrowheads="1"/>
          </p:cNvSpPr>
          <p:nvPr/>
        </p:nvSpPr>
        <p:spPr bwMode="auto">
          <a:xfrm>
            <a:off x="2641600" y="5181600"/>
            <a:ext cx="18288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2000"/>
              <a:t>Combined</a:t>
            </a:r>
          </a:p>
        </p:txBody>
      </p:sp>
      <p:sp>
        <p:nvSpPr>
          <p:cNvPr id="16" name="Rectangle 14"/>
          <p:cNvSpPr>
            <a:spLocks noChangeArrowheads="1"/>
          </p:cNvSpPr>
          <p:nvPr/>
        </p:nvSpPr>
        <p:spPr bwMode="auto">
          <a:xfrm>
            <a:off x="7442200" y="5181600"/>
            <a:ext cx="18288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2000"/>
              <a:t>Combined</a:t>
            </a:r>
          </a:p>
        </p:txBody>
      </p:sp>
      <p:sp>
        <p:nvSpPr>
          <p:cNvPr id="17" name="Line 15"/>
          <p:cNvSpPr>
            <a:spLocks noChangeShapeType="1"/>
          </p:cNvSpPr>
          <p:nvPr/>
        </p:nvSpPr>
        <p:spPr bwMode="auto">
          <a:xfrm>
            <a:off x="4470400" y="5486400"/>
            <a:ext cx="2971800" cy="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18" name="Text Box 16"/>
          <p:cNvSpPr txBox="1">
            <a:spLocks noChangeArrowheads="1"/>
          </p:cNvSpPr>
          <p:nvPr/>
        </p:nvSpPr>
        <p:spPr bwMode="auto">
          <a:xfrm>
            <a:off x="4546600" y="5715000"/>
            <a:ext cx="2819400" cy="3968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2000"/>
              <a:t>commands/Responses</a:t>
            </a:r>
          </a:p>
        </p:txBody>
      </p:sp>
      <p:sp>
        <p:nvSpPr>
          <p:cNvPr id="19" name="Text Box 17"/>
          <p:cNvSpPr txBox="1">
            <a:spLocks noChangeArrowheads="1"/>
          </p:cNvSpPr>
          <p:nvPr/>
        </p:nvSpPr>
        <p:spPr bwMode="auto">
          <a:xfrm>
            <a:off x="4622800" y="1219200"/>
            <a:ext cx="4419600" cy="366713"/>
          </a:xfrm>
          <a:prstGeom prst="rect">
            <a:avLst/>
          </a:prstGeom>
          <a:noFill/>
          <a:ln w="9525">
            <a:noFill/>
            <a:miter lim="800000"/>
            <a:headEnd/>
            <a:tailEnd/>
          </a:ln>
          <a:effectLst/>
        </p:spPr>
        <p:txBody>
          <a:bodyPr>
            <a:spAutoFit/>
          </a:bodyPr>
          <a:lstStyle/>
          <a:p>
            <a:pPr>
              <a:spcBef>
                <a:spcPct val="50000"/>
              </a:spcBef>
            </a:pPr>
            <a:r>
              <a:rPr lang="en-US" dirty="0"/>
              <a:t>Unbalanced Mode</a:t>
            </a:r>
          </a:p>
        </p:txBody>
      </p:sp>
      <p:sp>
        <p:nvSpPr>
          <p:cNvPr id="20" name="Text Box 18"/>
          <p:cNvSpPr txBox="1">
            <a:spLocks noChangeArrowheads="1"/>
          </p:cNvSpPr>
          <p:nvPr/>
        </p:nvSpPr>
        <p:spPr bwMode="auto">
          <a:xfrm>
            <a:off x="4927600" y="4343400"/>
            <a:ext cx="2362200" cy="366713"/>
          </a:xfrm>
          <a:prstGeom prst="rect">
            <a:avLst/>
          </a:prstGeom>
          <a:noFill/>
          <a:ln w="9525">
            <a:noFill/>
            <a:miter lim="800000"/>
            <a:headEnd/>
            <a:tailEnd/>
          </a:ln>
          <a:effectLst/>
        </p:spPr>
        <p:txBody>
          <a:bodyPr>
            <a:spAutoFit/>
          </a:bodyPr>
          <a:lstStyle/>
          <a:p>
            <a:pPr>
              <a:spcBef>
                <a:spcPct val="50000"/>
              </a:spcBef>
            </a:pPr>
            <a:r>
              <a:rPr lang="en-US"/>
              <a:t>Balanced mode</a:t>
            </a:r>
          </a:p>
        </p:txBody>
      </p:sp>
      <p:sp>
        <p:nvSpPr>
          <p:cNvPr id="21" name="Line 19"/>
          <p:cNvSpPr>
            <a:spLocks noChangeShapeType="1"/>
          </p:cNvSpPr>
          <p:nvPr/>
        </p:nvSpPr>
        <p:spPr bwMode="auto">
          <a:xfrm>
            <a:off x="1270000" y="4114800"/>
            <a:ext cx="9144000" cy="0"/>
          </a:xfrm>
          <a:prstGeom prst="line">
            <a:avLst/>
          </a:prstGeom>
          <a:no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xmlns="" val="91013231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HDLC</a:t>
            </a:r>
            <a:endParaRPr lang="en-US" dirty="0"/>
          </a:p>
        </p:txBody>
      </p:sp>
      <p:sp>
        <p:nvSpPr>
          <p:cNvPr id="3" name="Content Placeholder 2"/>
          <p:cNvSpPr>
            <a:spLocks noGrp="1"/>
          </p:cNvSpPr>
          <p:nvPr>
            <p:ph idx="1"/>
          </p:nvPr>
        </p:nvSpPr>
        <p:spPr>
          <a:xfrm>
            <a:off x="838200" y="1170432"/>
            <a:ext cx="10515600" cy="5551043"/>
          </a:xfrm>
        </p:spPr>
        <p:txBody>
          <a:bodyPr>
            <a:noAutofit/>
          </a:bodyPr>
          <a:lstStyle/>
          <a:p>
            <a:pPr marL="0" indent="0" algn="just">
              <a:lnSpc>
                <a:spcPct val="80000"/>
              </a:lnSpc>
              <a:buNone/>
            </a:pPr>
            <a:r>
              <a:rPr lang="en-US" sz="2300" dirty="0"/>
              <a:t>The three modes of data transfer operations are</a:t>
            </a:r>
          </a:p>
          <a:p>
            <a:pPr algn="just">
              <a:lnSpc>
                <a:spcPct val="80000"/>
              </a:lnSpc>
            </a:pPr>
            <a:r>
              <a:rPr lang="en-US" sz="2400" dirty="0"/>
              <a:t>Normal Response Mode (NRM) </a:t>
            </a:r>
          </a:p>
          <a:p>
            <a:pPr lvl="1" algn="just">
              <a:lnSpc>
                <a:spcPct val="80000"/>
              </a:lnSpc>
            </a:pPr>
            <a:r>
              <a:rPr lang="en-US" b="1" dirty="0"/>
              <a:t>Secondary station can send ONLY when the primary station instruct  it to do so</a:t>
            </a:r>
          </a:p>
          <a:p>
            <a:pPr lvl="1" algn="just">
              <a:lnSpc>
                <a:spcPct val="80000"/>
              </a:lnSpc>
            </a:pPr>
            <a:r>
              <a:rPr lang="en-US" b="1" dirty="0"/>
              <a:t> Two common configurations   </a:t>
            </a:r>
          </a:p>
          <a:p>
            <a:pPr lvl="1" algn="just">
              <a:lnSpc>
                <a:spcPct val="80000"/>
              </a:lnSpc>
              <a:buNone/>
            </a:pPr>
            <a:r>
              <a:rPr lang="en-US" b="1" dirty="0"/>
              <a:t>      - Point-to-Point link (one primary station and one secondary station)</a:t>
            </a:r>
          </a:p>
          <a:p>
            <a:pPr lvl="1" algn="just">
              <a:lnSpc>
                <a:spcPct val="80000"/>
              </a:lnSpc>
              <a:buNone/>
            </a:pPr>
            <a:r>
              <a:rPr lang="en-US" b="1" dirty="0"/>
              <a:t>      - Multipoint link (the primary station maintain different sessions with different secondary stations)</a:t>
            </a:r>
          </a:p>
          <a:p>
            <a:pPr algn="just">
              <a:lnSpc>
                <a:spcPct val="80000"/>
              </a:lnSpc>
            </a:pPr>
            <a:r>
              <a:rPr lang="en-US" sz="2400" dirty="0"/>
              <a:t>Asynchronous Response Mode (ARM) </a:t>
            </a:r>
          </a:p>
          <a:p>
            <a:pPr lvl="1" algn="just">
              <a:lnSpc>
                <a:spcPct val="80000"/>
              </a:lnSpc>
            </a:pPr>
            <a:r>
              <a:rPr lang="en-US" b="1" dirty="0" smtClean="0"/>
              <a:t>More </a:t>
            </a:r>
            <a:r>
              <a:rPr lang="en-US" b="1" dirty="0"/>
              <a:t>independent secondary station</a:t>
            </a:r>
          </a:p>
          <a:p>
            <a:pPr lvl="1" algn="just">
              <a:lnSpc>
                <a:spcPct val="80000"/>
              </a:lnSpc>
            </a:pPr>
            <a:r>
              <a:rPr lang="en-US" b="1" dirty="0"/>
              <a:t>Can send data or control information without explicit permission to  do so (note that it is still can not send commands)</a:t>
            </a:r>
          </a:p>
          <a:p>
            <a:pPr algn="just">
              <a:lnSpc>
                <a:spcPct val="80000"/>
              </a:lnSpc>
            </a:pPr>
            <a:r>
              <a:rPr lang="en-US" sz="2400" dirty="0"/>
              <a:t>Asynchronous Balanced Mode (ABM) </a:t>
            </a:r>
          </a:p>
          <a:p>
            <a:pPr lvl="1" algn="just">
              <a:lnSpc>
                <a:spcPct val="80000"/>
              </a:lnSpc>
            </a:pPr>
            <a:r>
              <a:rPr lang="en-US" b="1" dirty="0"/>
              <a:t>Mainly used in point-to-point links, for communication between combined stations</a:t>
            </a:r>
          </a:p>
          <a:p>
            <a:pPr lvl="1" algn="just">
              <a:lnSpc>
                <a:spcPct val="80000"/>
              </a:lnSpc>
            </a:pPr>
            <a:r>
              <a:rPr lang="en-US" b="1" dirty="0"/>
              <a:t>Either stations can send data, control information and commands</a:t>
            </a:r>
          </a:p>
          <a:p>
            <a:pPr marL="0" indent="0" algn="just">
              <a:buNone/>
            </a:pPr>
            <a:endParaRPr lang="en-US" sz="23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166</a:t>
            </a:fld>
            <a:endParaRPr lang="en-US"/>
          </a:p>
        </p:txBody>
      </p:sp>
    </p:spTree>
    <p:extLst>
      <p:ext uri="{BB962C8B-B14F-4D97-AF65-F5344CB8AC3E}">
        <p14:creationId xmlns:p14="http://schemas.microsoft.com/office/powerpoint/2010/main" xmlns="" val="100018242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HDLC</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There are three different classes of frames used in HDLC</a:t>
            </a:r>
          </a:p>
          <a:p>
            <a:pPr lvl="1" algn="just"/>
            <a:r>
              <a:rPr lang="en-US" sz="3200" b="1" dirty="0"/>
              <a:t>Unnumbered frames</a:t>
            </a:r>
            <a:r>
              <a:rPr lang="en-US" sz="3200" dirty="0"/>
              <a:t>, used in link setup and disconnection, and hence do not contain ACK.</a:t>
            </a:r>
          </a:p>
          <a:p>
            <a:pPr lvl="1" algn="just"/>
            <a:r>
              <a:rPr lang="en-US" sz="3200" b="1" dirty="0"/>
              <a:t>Information frames</a:t>
            </a:r>
            <a:r>
              <a:rPr lang="en-US" sz="3200" dirty="0"/>
              <a:t>, which carry actual information. Such frames can piggyback ACK in case of ABM</a:t>
            </a:r>
          </a:p>
          <a:p>
            <a:pPr lvl="1" algn="just"/>
            <a:r>
              <a:rPr lang="en-US" sz="3200" b="1" dirty="0"/>
              <a:t>Supervisory frames</a:t>
            </a:r>
            <a:r>
              <a:rPr lang="en-US" sz="3200" dirty="0"/>
              <a:t>, which are used for error and flow control purposes and hence contain send and receive sequence numbers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167</a:t>
            </a:fld>
            <a:endParaRPr lang="en-US"/>
          </a:p>
        </p:txBody>
      </p:sp>
    </p:spTree>
    <p:extLst>
      <p:ext uri="{BB962C8B-B14F-4D97-AF65-F5344CB8AC3E}">
        <p14:creationId xmlns:p14="http://schemas.microsoft.com/office/powerpoint/2010/main" xmlns="" val="318039252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Point-to-Point Protocol (PPP)</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dirty="0"/>
              <a:t>PPP (Point to Point Protocol) is very popular: used in dial up connection between residential Host and ISP; on SONET/SDH connections, </a:t>
            </a:r>
            <a:r>
              <a:rPr lang="en-US" altLang="en-US" sz="3200" dirty="0" err="1"/>
              <a:t>etc</a:t>
            </a:r>
            <a:endParaRPr lang="en-US" altLang="en-US" sz="3200" dirty="0"/>
          </a:p>
          <a:p>
            <a:pPr algn="just"/>
            <a:r>
              <a:rPr lang="en-US" altLang="en-US" sz="3200" dirty="0"/>
              <a:t>PPP is extremely simple (the simplest in the Data Link protocol family) and very </a:t>
            </a:r>
            <a:r>
              <a:rPr lang="en-US" altLang="en-US" sz="3200" dirty="0" smtClean="0"/>
              <a:t>streamlined.</a:t>
            </a:r>
          </a:p>
          <a:p>
            <a:pPr algn="just"/>
            <a:r>
              <a:rPr lang="en-US" altLang="en-US" sz="3200" dirty="0" smtClean="0"/>
              <a:t>It is a byte oriented protocol.</a:t>
            </a:r>
          </a:p>
          <a:p>
            <a:pPr algn="just"/>
            <a:endParaRPr lang="en-US" altLang="en-US" sz="3200" dirty="0" smtClean="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168</a:t>
            </a:fld>
            <a:endParaRPr lang="en-US"/>
          </a:p>
        </p:txBody>
      </p:sp>
    </p:spTree>
    <p:extLst>
      <p:ext uri="{BB962C8B-B14F-4D97-AF65-F5344CB8AC3E}">
        <p14:creationId xmlns:p14="http://schemas.microsoft.com/office/powerpoint/2010/main" xmlns="" val="163294737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PPP</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169</a:t>
            </a:fld>
            <a:endParaRPr lang="en-US"/>
          </a:p>
        </p:txBody>
      </p:sp>
      <p:pic>
        <p:nvPicPr>
          <p:cNvPr id="5" name="Picture 4"/>
          <p:cNvPicPr>
            <a:picLocks noChangeAspect="1"/>
          </p:cNvPicPr>
          <p:nvPr/>
        </p:nvPicPr>
        <p:blipFill>
          <a:blip r:embed="rId2"/>
          <a:stretch>
            <a:fillRect/>
          </a:stretch>
        </p:blipFill>
        <p:spPr>
          <a:xfrm>
            <a:off x="2438400" y="1334751"/>
            <a:ext cx="7315200" cy="5021599"/>
          </a:xfrm>
          <a:prstGeom prst="rect">
            <a:avLst/>
          </a:prstGeom>
        </p:spPr>
      </p:pic>
    </p:spTree>
    <p:extLst>
      <p:ext uri="{BB962C8B-B14F-4D97-AF65-F5344CB8AC3E}">
        <p14:creationId xmlns:p14="http://schemas.microsoft.com/office/powerpoint/2010/main" xmlns="" val="1208877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Topologies</a:t>
            </a:r>
            <a:endParaRPr lang="en-US" dirty="0"/>
          </a:p>
        </p:txBody>
      </p:sp>
      <p:sp>
        <p:nvSpPr>
          <p:cNvPr id="3" name="Slide Number Placeholder 2"/>
          <p:cNvSpPr>
            <a:spLocks noGrp="1"/>
          </p:cNvSpPr>
          <p:nvPr>
            <p:ph type="sldNum" sz="quarter" idx="12"/>
          </p:nvPr>
        </p:nvSpPr>
        <p:spPr/>
        <p:txBody>
          <a:bodyPr/>
          <a:lstStyle/>
          <a:p>
            <a:fld id="{DBC07081-7272-470F-BCAA-36563EDCC3FD}" type="slidenum">
              <a:rPr lang="en-US" smtClean="0"/>
              <a:pPr/>
              <a:t>17</a:t>
            </a:fld>
            <a:endParaRPr lang="en-US"/>
          </a:p>
        </p:txBody>
      </p:sp>
      <p:pic>
        <p:nvPicPr>
          <p:cNvPr id="1026" name="Picture 2" descr="http://upload.wikimedia.org/wikipedia/commons/thumb/9/97/NetworkTopologies.svg/2000px-NetworkTopologies.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007212"/>
            <a:ext cx="8229600" cy="4032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064645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PPP Requirements</a:t>
            </a:r>
            <a:endParaRPr lang="en-US" dirty="0"/>
          </a:p>
        </p:txBody>
      </p:sp>
      <p:sp>
        <p:nvSpPr>
          <p:cNvPr id="3" name="Content Placeholder 2"/>
          <p:cNvSpPr>
            <a:spLocks noGrp="1"/>
          </p:cNvSpPr>
          <p:nvPr>
            <p:ph idx="1"/>
          </p:nvPr>
        </p:nvSpPr>
        <p:spPr>
          <a:xfrm>
            <a:off x="838200" y="1170432"/>
            <a:ext cx="10515600" cy="5551043"/>
          </a:xfrm>
        </p:spPr>
        <p:txBody>
          <a:bodyPr>
            <a:normAutofit fontScale="85000" lnSpcReduction="20000"/>
          </a:bodyPr>
          <a:lstStyle/>
          <a:p>
            <a:r>
              <a:rPr lang="en-US" altLang="en-US" sz="3200" dirty="0" err="1"/>
              <a:t>Pkt</a:t>
            </a:r>
            <a:r>
              <a:rPr lang="en-US" altLang="en-US" sz="3200" dirty="0"/>
              <a:t> framing: encapsulation of packets</a:t>
            </a:r>
          </a:p>
          <a:p>
            <a:r>
              <a:rPr lang="en-US" altLang="en-US" sz="3200" dirty="0"/>
              <a:t>bit transparency: must carry any bit pattern in the data field</a:t>
            </a:r>
          </a:p>
          <a:p>
            <a:r>
              <a:rPr lang="en-US" altLang="en-US" sz="3200" dirty="0"/>
              <a:t>error detection (no correction)</a:t>
            </a:r>
          </a:p>
          <a:p>
            <a:r>
              <a:rPr lang="en-US" altLang="en-US" sz="3200" dirty="0"/>
              <a:t>multiple network layer protocols</a:t>
            </a:r>
          </a:p>
          <a:p>
            <a:r>
              <a:rPr lang="en-US" altLang="en-US" sz="3200" dirty="0"/>
              <a:t>connection liveness</a:t>
            </a:r>
          </a:p>
          <a:p>
            <a:r>
              <a:rPr lang="en-US" altLang="en-US" sz="3200" dirty="0"/>
              <a:t>Network Layer Address negotiation: Hosts/nodes across the link must learn/configure each other’s network address</a:t>
            </a:r>
          </a:p>
          <a:p>
            <a:endParaRPr lang="en-US" altLang="en-US" sz="3200" dirty="0"/>
          </a:p>
          <a:p>
            <a:pPr>
              <a:buFontTx/>
              <a:buNone/>
            </a:pPr>
            <a:r>
              <a:rPr lang="en-US" altLang="en-US" sz="3600" b="1" dirty="0"/>
              <a:t>PPP non-requirements</a:t>
            </a:r>
            <a:endParaRPr lang="en-US" altLang="en-US" sz="3600" dirty="0"/>
          </a:p>
          <a:p>
            <a:r>
              <a:rPr lang="en-US" altLang="en-US" sz="3200" dirty="0"/>
              <a:t>error correction/recovery</a:t>
            </a:r>
          </a:p>
          <a:p>
            <a:r>
              <a:rPr lang="en-US" altLang="en-US" sz="3200" dirty="0"/>
              <a:t>flow control</a:t>
            </a:r>
          </a:p>
          <a:p>
            <a:r>
              <a:rPr lang="en-US" altLang="en-US" sz="3200" dirty="0"/>
              <a:t>sequencing</a:t>
            </a:r>
          </a:p>
          <a:p>
            <a:r>
              <a:rPr lang="en-US" altLang="en-US" sz="3200" dirty="0"/>
              <a:t>multipoint </a:t>
            </a:r>
            <a:r>
              <a:rPr lang="en-US" altLang="en-US" sz="3200" dirty="0" smtClean="0"/>
              <a:t>links</a:t>
            </a:r>
            <a:endParaRPr lang="en-US" alt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170</a:t>
            </a:fld>
            <a:endParaRPr lang="en-US"/>
          </a:p>
        </p:txBody>
      </p:sp>
    </p:spTree>
    <p:extLst>
      <p:ext uri="{BB962C8B-B14F-4D97-AF65-F5344CB8AC3E}">
        <p14:creationId xmlns:p14="http://schemas.microsoft.com/office/powerpoint/2010/main" xmlns="" val="15433258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Multiple Access Techniques</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171</a:t>
            </a:fld>
            <a:endParaRPr lang="en-US"/>
          </a:p>
        </p:txBody>
      </p:sp>
      <p:pic>
        <p:nvPicPr>
          <p:cNvPr id="5" name="Picture 7"/>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16000" y="1601231"/>
            <a:ext cx="9360000" cy="46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746176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smtClean="0"/>
              <a:t>Random Access Protocol</a:t>
            </a:r>
            <a:endParaRPr lang="en-US" dirty="0"/>
          </a:p>
        </p:txBody>
      </p:sp>
      <p:sp>
        <p:nvSpPr>
          <p:cNvPr id="3" name="Content Placeholder 2"/>
          <p:cNvSpPr>
            <a:spLocks noGrp="1"/>
          </p:cNvSpPr>
          <p:nvPr>
            <p:ph idx="1"/>
          </p:nvPr>
        </p:nvSpPr>
        <p:spPr>
          <a:xfrm>
            <a:off x="838200" y="1097280"/>
            <a:ext cx="10515600" cy="5624195"/>
          </a:xfrm>
        </p:spPr>
        <p:txBody>
          <a:bodyPr>
            <a:normAutofit/>
          </a:bodyPr>
          <a:lstStyle/>
          <a:p>
            <a:pPr algn="just"/>
            <a:r>
              <a:rPr lang="en-US" sz="3000" dirty="0"/>
              <a:t>N</a:t>
            </a:r>
            <a:r>
              <a:rPr lang="en-US" sz="3000" dirty="0" smtClean="0"/>
              <a:t>o </a:t>
            </a:r>
            <a:r>
              <a:rPr lang="en-US" sz="3000" dirty="0"/>
              <a:t>station is superior to another station </a:t>
            </a:r>
            <a:r>
              <a:rPr lang="en-US" sz="3000" dirty="0" smtClean="0"/>
              <a:t>and none </a:t>
            </a:r>
            <a:r>
              <a:rPr lang="en-US" sz="3000" dirty="0"/>
              <a:t>is assigned the control over another</a:t>
            </a:r>
            <a:r>
              <a:rPr lang="en-US" sz="3000" dirty="0" smtClean="0"/>
              <a:t>.</a:t>
            </a:r>
          </a:p>
          <a:p>
            <a:pPr algn="just"/>
            <a:r>
              <a:rPr lang="en-US" sz="3000" dirty="0"/>
              <a:t>No station permits, or does not permit</a:t>
            </a:r>
            <a:r>
              <a:rPr lang="en-US" sz="3000" dirty="0" smtClean="0"/>
              <a:t>, another </a:t>
            </a:r>
            <a:r>
              <a:rPr lang="en-US" sz="3000" dirty="0"/>
              <a:t>station to send</a:t>
            </a:r>
            <a:r>
              <a:rPr lang="en-US" sz="3000" dirty="0" smtClean="0"/>
              <a:t>.</a:t>
            </a:r>
          </a:p>
          <a:p>
            <a:pPr algn="just"/>
            <a:r>
              <a:rPr lang="en-US" sz="3000" dirty="0"/>
              <a:t>T</a:t>
            </a:r>
            <a:r>
              <a:rPr lang="en-US" sz="3000" dirty="0" smtClean="0"/>
              <a:t>here </a:t>
            </a:r>
            <a:r>
              <a:rPr lang="en-US" sz="3000" dirty="0"/>
              <a:t>is no scheduled time for a </a:t>
            </a:r>
            <a:r>
              <a:rPr lang="en-US" sz="3000" dirty="0" smtClean="0"/>
              <a:t>station to </a:t>
            </a:r>
            <a:r>
              <a:rPr lang="en-US" sz="3000" dirty="0"/>
              <a:t>transmit</a:t>
            </a:r>
            <a:r>
              <a:rPr lang="en-US" sz="3000" dirty="0" smtClean="0"/>
              <a:t>.</a:t>
            </a:r>
          </a:p>
          <a:p>
            <a:pPr algn="just"/>
            <a:r>
              <a:rPr lang="en-US" sz="3000" dirty="0"/>
              <a:t>N</a:t>
            </a:r>
            <a:r>
              <a:rPr lang="en-US" sz="3000" dirty="0" smtClean="0"/>
              <a:t>o </a:t>
            </a:r>
            <a:r>
              <a:rPr lang="en-US" sz="3000" dirty="0"/>
              <a:t>rules specify which station should send next</a:t>
            </a:r>
            <a:r>
              <a:rPr lang="en-US" sz="3000" dirty="0" smtClean="0"/>
              <a:t>.</a:t>
            </a:r>
          </a:p>
          <a:p>
            <a:pPr algn="just"/>
            <a:r>
              <a:rPr lang="en-US" altLang="en-US" sz="3000" dirty="0"/>
              <a:t>Three types of random accesses:</a:t>
            </a:r>
          </a:p>
          <a:p>
            <a:pPr lvl="1">
              <a:buClr>
                <a:schemeClr val="tx1"/>
              </a:buClr>
              <a:buSzPct val="117000"/>
            </a:pPr>
            <a:r>
              <a:rPr lang="en-US" altLang="en-US" sz="3000" b="1" dirty="0"/>
              <a:t>ALOHA</a:t>
            </a:r>
          </a:p>
          <a:p>
            <a:pPr lvl="1">
              <a:buClr>
                <a:schemeClr val="tx1"/>
              </a:buClr>
              <a:buSzPct val="117000"/>
            </a:pPr>
            <a:r>
              <a:rPr lang="en-US" altLang="en-US" sz="3000" b="1" dirty="0"/>
              <a:t>Carrier Sense Multiple Access</a:t>
            </a:r>
          </a:p>
          <a:p>
            <a:pPr lvl="1">
              <a:buClr>
                <a:schemeClr val="tx1"/>
              </a:buClr>
              <a:buSzPct val="117000"/>
            </a:pPr>
            <a:r>
              <a:rPr lang="en-US" altLang="en-US" sz="3000" b="1" dirty="0"/>
              <a:t>Carrier Sense Multiple Access with Collision Detection</a:t>
            </a:r>
          </a:p>
          <a:p>
            <a:pPr lvl="1">
              <a:buClr>
                <a:schemeClr val="tx1"/>
              </a:buClr>
              <a:buSzPct val="117000"/>
            </a:pPr>
            <a:r>
              <a:rPr lang="en-US" altLang="en-US" sz="3000" b="1" dirty="0"/>
              <a:t>Carrier Sense Multiple Access with Collision Avoidance</a:t>
            </a:r>
          </a:p>
          <a:p>
            <a:pPr algn="just"/>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172</a:t>
            </a:fld>
            <a:endParaRPr lang="en-US"/>
          </a:p>
        </p:txBody>
      </p:sp>
    </p:spTree>
    <p:extLst>
      <p:ext uri="{BB962C8B-B14F-4D97-AF65-F5344CB8AC3E}">
        <p14:creationId xmlns:p14="http://schemas.microsoft.com/office/powerpoint/2010/main" xmlns="" val="203896866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smtClean="0"/>
              <a:t>ALOHA</a:t>
            </a:r>
            <a:endParaRPr lang="en-US" dirty="0"/>
          </a:p>
        </p:txBody>
      </p:sp>
      <p:sp>
        <p:nvSpPr>
          <p:cNvPr id="3" name="Content Placeholder 2"/>
          <p:cNvSpPr>
            <a:spLocks noGrp="1"/>
          </p:cNvSpPr>
          <p:nvPr>
            <p:ph idx="1"/>
          </p:nvPr>
        </p:nvSpPr>
        <p:spPr>
          <a:xfrm>
            <a:off x="838200" y="1146048"/>
            <a:ext cx="10515600" cy="5575427"/>
          </a:xfrm>
        </p:spPr>
        <p:txBody>
          <a:bodyPr>
            <a:normAutofit/>
          </a:bodyPr>
          <a:lstStyle/>
          <a:p>
            <a:pPr algn="just"/>
            <a:r>
              <a:rPr lang="en-US" altLang="en-US" sz="3200" dirty="0"/>
              <a:t>Basic idea: </a:t>
            </a:r>
          </a:p>
          <a:p>
            <a:pPr lvl="1" algn="just"/>
            <a:r>
              <a:rPr lang="en-US" altLang="en-US" sz="3200" dirty="0"/>
              <a:t>L</a:t>
            </a:r>
            <a:r>
              <a:rPr lang="en-US" altLang="en-US" sz="3200" dirty="0" smtClean="0"/>
              <a:t>et </a:t>
            </a:r>
            <a:r>
              <a:rPr lang="en-US" altLang="en-US" sz="3200" dirty="0"/>
              <a:t>users transmit whenever they have data to be sent.</a:t>
            </a:r>
          </a:p>
          <a:p>
            <a:pPr lvl="1" algn="just"/>
            <a:r>
              <a:rPr lang="en-US" altLang="en-US" sz="3200" dirty="0"/>
              <a:t>When collision occurs, wait a </a:t>
            </a:r>
            <a:r>
              <a:rPr lang="en-US" altLang="en-US" sz="3200" i="1" dirty="0"/>
              <a:t>random time</a:t>
            </a:r>
            <a:r>
              <a:rPr lang="en-US" altLang="en-US" sz="3200" dirty="0"/>
              <a:t> ( </a:t>
            </a:r>
            <a:r>
              <a:rPr lang="en-US" altLang="en-US" sz="3200" i="1" dirty="0"/>
              <a:t>why?</a:t>
            </a:r>
            <a:r>
              <a:rPr lang="en-US" altLang="en-US" sz="3200" dirty="0"/>
              <a:t> ) and retransmit again.</a:t>
            </a:r>
          </a:p>
          <a:p>
            <a:pPr algn="just"/>
            <a:r>
              <a:rPr lang="en-US" altLang="en-US" sz="3200" dirty="0"/>
              <a:t>Differences between regular errors </a:t>
            </a:r>
            <a:r>
              <a:rPr lang="en-US" altLang="en-US" sz="3200" dirty="0" smtClean="0"/>
              <a:t>&amp; collision</a:t>
            </a:r>
            <a:endParaRPr lang="en-US" altLang="en-US" sz="3200" dirty="0"/>
          </a:p>
          <a:p>
            <a:pPr lvl="1" algn="just"/>
            <a:r>
              <a:rPr lang="en-US" altLang="en-US" sz="3200" dirty="0"/>
              <a:t>Regular errors only affect a single station</a:t>
            </a:r>
          </a:p>
          <a:p>
            <a:pPr lvl="1" algn="just"/>
            <a:r>
              <a:rPr lang="en-US" altLang="en-US" sz="3200" dirty="0"/>
              <a:t>Collision affects more than one</a:t>
            </a:r>
          </a:p>
          <a:p>
            <a:pPr lvl="1" algn="just"/>
            <a:r>
              <a:rPr lang="en-US" altLang="en-US" sz="3200" dirty="0"/>
              <a:t>The retransmission may collide again</a:t>
            </a:r>
          </a:p>
          <a:p>
            <a:pPr lvl="1" algn="just"/>
            <a:r>
              <a:rPr lang="en-US" altLang="en-US" sz="3200" dirty="0"/>
              <a:t>Even the first bit of a frame overlaps with the last bit of a frame almost finished, then two frames are totally destroyed</a:t>
            </a:r>
            <a:r>
              <a:rPr lang="en-US" altLang="en-US" sz="3200" dirty="0" smtClean="0"/>
              <a:t>.</a:t>
            </a:r>
            <a:endParaRPr lang="en-US" alt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173</a:t>
            </a:fld>
            <a:endParaRPr lang="en-US"/>
          </a:p>
        </p:txBody>
      </p:sp>
    </p:spTree>
    <p:extLst>
      <p:ext uri="{BB962C8B-B14F-4D97-AF65-F5344CB8AC3E}">
        <p14:creationId xmlns:p14="http://schemas.microsoft.com/office/powerpoint/2010/main" xmlns="" val="231783075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smtClean="0"/>
              <a:t>Pure ALOHA</a:t>
            </a:r>
            <a:endParaRPr lang="en-US" dirty="0"/>
          </a:p>
        </p:txBody>
      </p:sp>
      <p:pic>
        <p:nvPicPr>
          <p:cNvPr id="5" name="Content Placeholder 4"/>
          <p:cNvPicPr>
            <a:picLocks noGrp="1" noChangeAspect="1"/>
          </p:cNvPicPr>
          <p:nvPr>
            <p:ph idx="1"/>
          </p:nvPr>
        </p:nvPicPr>
        <p:blipFill>
          <a:blip r:embed="rId2"/>
          <a:stretch>
            <a:fillRect/>
          </a:stretch>
        </p:blipFill>
        <p:spPr>
          <a:xfrm>
            <a:off x="1524000" y="1557401"/>
            <a:ext cx="9144000" cy="4705792"/>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174</a:t>
            </a:fld>
            <a:endParaRPr lang="en-US"/>
          </a:p>
        </p:txBody>
      </p:sp>
    </p:spTree>
    <p:extLst>
      <p:ext uri="{BB962C8B-B14F-4D97-AF65-F5344CB8AC3E}">
        <p14:creationId xmlns:p14="http://schemas.microsoft.com/office/powerpoint/2010/main" xmlns="" val="90223558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Slotted ALOHA</a:t>
            </a:r>
            <a:endParaRPr lang="en-US" dirty="0"/>
          </a:p>
        </p:txBody>
      </p:sp>
      <p:sp>
        <p:nvSpPr>
          <p:cNvPr id="3" name="Content Placeholder 2"/>
          <p:cNvSpPr>
            <a:spLocks noGrp="1"/>
          </p:cNvSpPr>
          <p:nvPr>
            <p:ph idx="1"/>
          </p:nvPr>
        </p:nvSpPr>
        <p:spPr>
          <a:xfrm>
            <a:off x="838200" y="1133856"/>
            <a:ext cx="10515600" cy="5587619"/>
          </a:xfrm>
        </p:spPr>
        <p:txBody>
          <a:bodyPr>
            <a:normAutofit/>
          </a:bodyPr>
          <a:lstStyle/>
          <a:p>
            <a:pPr algn="just"/>
            <a:r>
              <a:rPr lang="en-US" sz="3200" dirty="0"/>
              <a:t>Slotted ALOHA was invented </a:t>
            </a:r>
            <a:r>
              <a:rPr lang="en-US" sz="3200" dirty="0" smtClean="0"/>
              <a:t>to improve </a:t>
            </a:r>
            <a:r>
              <a:rPr lang="en-US" sz="3200" dirty="0"/>
              <a:t>the efficiency of pure ALOHA</a:t>
            </a:r>
            <a:r>
              <a:rPr lang="en-US" sz="3200" dirty="0" smtClean="0"/>
              <a:t>.</a:t>
            </a:r>
          </a:p>
          <a:p>
            <a:pPr algn="just"/>
            <a:r>
              <a:rPr lang="en-US" sz="3200" dirty="0"/>
              <a:t>In slotted ALOHA we divide the </a:t>
            </a:r>
            <a:r>
              <a:rPr lang="en-US" sz="3200" dirty="0" smtClean="0"/>
              <a:t>total time </a:t>
            </a:r>
            <a:r>
              <a:rPr lang="en-US" sz="3200" dirty="0"/>
              <a:t>into slots </a:t>
            </a:r>
            <a:r>
              <a:rPr lang="en-US" sz="3200" dirty="0" smtClean="0"/>
              <a:t>and </a:t>
            </a:r>
            <a:r>
              <a:rPr lang="en-US" sz="3200" dirty="0"/>
              <a:t>force the </a:t>
            </a:r>
            <a:r>
              <a:rPr lang="en-US" sz="3200" dirty="0" smtClean="0"/>
              <a:t>station to send </a:t>
            </a:r>
            <a:r>
              <a:rPr lang="en-US" sz="3200" dirty="0"/>
              <a:t>only at the beginning of the time slot</a:t>
            </a:r>
            <a:r>
              <a:rPr lang="en-US" sz="3200" dirty="0" smtClean="0"/>
              <a:t>.</a:t>
            </a:r>
          </a:p>
          <a:p>
            <a:pPr algn="just"/>
            <a:r>
              <a:rPr lang="en-US" sz="3200" dirty="0"/>
              <a:t>Because a station is allowed to send only at the beginning of the synchronized </a:t>
            </a:r>
            <a:r>
              <a:rPr lang="en-US" sz="3200" dirty="0" smtClean="0"/>
              <a:t>time slot</a:t>
            </a:r>
            <a:r>
              <a:rPr lang="en-US" sz="3200" dirty="0"/>
              <a:t>, if a station misses this moment, it must wait until the beginning of the next </a:t>
            </a:r>
            <a:r>
              <a:rPr lang="en-US" sz="3200" dirty="0" smtClean="0"/>
              <a:t>time slot</a:t>
            </a:r>
            <a:r>
              <a:rPr lang="en-US" sz="320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175</a:t>
            </a:fld>
            <a:endParaRPr lang="en-US"/>
          </a:p>
        </p:txBody>
      </p:sp>
    </p:spTree>
    <p:extLst>
      <p:ext uri="{BB962C8B-B14F-4D97-AF65-F5344CB8AC3E}">
        <p14:creationId xmlns:p14="http://schemas.microsoft.com/office/powerpoint/2010/main" xmlns="" val="290906698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a:t>Carrier Sense Multiple Access (CSMA)</a:t>
            </a:r>
          </a:p>
        </p:txBody>
      </p:sp>
      <p:sp>
        <p:nvSpPr>
          <p:cNvPr id="3" name="Content Placeholder 2"/>
          <p:cNvSpPr>
            <a:spLocks noGrp="1"/>
          </p:cNvSpPr>
          <p:nvPr>
            <p:ph idx="1"/>
          </p:nvPr>
        </p:nvSpPr>
        <p:spPr>
          <a:xfrm>
            <a:off x="838200" y="1146048"/>
            <a:ext cx="10515600" cy="5575427"/>
          </a:xfrm>
        </p:spPr>
        <p:txBody>
          <a:bodyPr>
            <a:normAutofit/>
          </a:bodyPr>
          <a:lstStyle/>
          <a:p>
            <a:pPr algn="just"/>
            <a:r>
              <a:rPr lang="en-US" sz="3200" dirty="0" smtClean="0"/>
              <a:t>CSMA method minimize </a:t>
            </a:r>
            <a:r>
              <a:rPr lang="en-US" sz="3200" dirty="0"/>
              <a:t>the chance of collision and, therefore, </a:t>
            </a:r>
            <a:r>
              <a:rPr lang="en-US" sz="3200" dirty="0" smtClean="0"/>
              <a:t>increase </a:t>
            </a:r>
            <a:r>
              <a:rPr lang="en-US" sz="3200" dirty="0"/>
              <a:t>the </a:t>
            </a:r>
            <a:r>
              <a:rPr lang="en-US" sz="3200" dirty="0" smtClean="0"/>
              <a:t>performance.</a:t>
            </a:r>
          </a:p>
          <a:p>
            <a:pPr algn="just"/>
            <a:r>
              <a:rPr lang="en-US" sz="3200" dirty="0" smtClean="0"/>
              <a:t>In CSMA each station </a:t>
            </a:r>
            <a:r>
              <a:rPr lang="en-US" sz="3200" dirty="0"/>
              <a:t>first listen to the medium (or check the state of the medium) before sending</a:t>
            </a:r>
            <a:r>
              <a:rPr lang="en-US" sz="3200" dirty="0" smtClean="0"/>
              <a:t>.</a:t>
            </a:r>
          </a:p>
          <a:p>
            <a:pPr algn="just"/>
            <a:r>
              <a:rPr lang="en-US" sz="3200" dirty="0"/>
              <a:t>CSMA is based on the principle "sense before transmit" or "listen before talk</a:t>
            </a:r>
            <a:r>
              <a:rPr lang="en-US" sz="3200" dirty="0" smtClean="0"/>
              <a:t>.“</a:t>
            </a:r>
          </a:p>
          <a:p>
            <a:pPr algn="just"/>
            <a:r>
              <a:rPr lang="en-US" sz="3200" dirty="0"/>
              <a:t>CSMA can reduce the possibility of collision, but it cannot eliminate it</a:t>
            </a:r>
            <a:r>
              <a:rPr lang="en-US" sz="3200" dirty="0" smtClean="0"/>
              <a:t>.</a:t>
            </a:r>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176</a:t>
            </a:fld>
            <a:endParaRPr lang="en-US"/>
          </a:p>
        </p:txBody>
      </p:sp>
    </p:spTree>
    <p:extLst>
      <p:ext uri="{BB962C8B-B14F-4D97-AF65-F5344CB8AC3E}">
        <p14:creationId xmlns:p14="http://schemas.microsoft.com/office/powerpoint/2010/main" xmlns="" val="70137966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Carrier Sense Multiple Access (CSMA)</a:t>
            </a:r>
          </a:p>
        </p:txBody>
      </p:sp>
      <p:sp>
        <p:nvSpPr>
          <p:cNvPr id="3" name="Content Placeholder 2"/>
          <p:cNvSpPr>
            <a:spLocks noGrp="1"/>
          </p:cNvSpPr>
          <p:nvPr>
            <p:ph idx="1"/>
          </p:nvPr>
        </p:nvSpPr>
        <p:spPr>
          <a:xfrm>
            <a:off x="838200" y="1158240"/>
            <a:ext cx="10515600" cy="5563235"/>
          </a:xfrm>
        </p:spPr>
        <p:txBody>
          <a:bodyPr>
            <a:normAutofit/>
          </a:bodyPr>
          <a:lstStyle/>
          <a:p>
            <a:pPr algn="just"/>
            <a:r>
              <a:rPr lang="en-US" sz="3200" b="1" dirty="0"/>
              <a:t>1-persistent</a:t>
            </a:r>
            <a:r>
              <a:rPr lang="en-US" sz="3200" dirty="0"/>
              <a:t>: the station </a:t>
            </a:r>
            <a:r>
              <a:rPr lang="en-US" sz="3200" b="1" dirty="0"/>
              <a:t>listens </a:t>
            </a:r>
            <a:r>
              <a:rPr lang="en-US" sz="3200" dirty="0"/>
              <a:t>before sending</a:t>
            </a:r>
            <a:r>
              <a:rPr lang="en-US" sz="3200" dirty="0" smtClean="0"/>
              <a:t>. If </a:t>
            </a:r>
            <a:r>
              <a:rPr lang="en-US" sz="3200" dirty="0"/>
              <a:t>the channel is </a:t>
            </a:r>
            <a:r>
              <a:rPr lang="en-US" sz="3200" b="1" dirty="0"/>
              <a:t>busy</a:t>
            </a:r>
            <a:r>
              <a:rPr lang="en-US" sz="3200" dirty="0"/>
              <a:t>, it waits until it idle</a:t>
            </a:r>
            <a:r>
              <a:rPr lang="en-US" sz="3200" dirty="0" smtClean="0"/>
              <a:t>. Transmit </a:t>
            </a:r>
            <a:r>
              <a:rPr lang="en-US" sz="3200" dirty="0"/>
              <a:t>when the channel is idle. </a:t>
            </a:r>
            <a:r>
              <a:rPr lang="en-US" sz="3200" b="1" dirty="0"/>
              <a:t>if collision</a:t>
            </a:r>
            <a:r>
              <a:rPr lang="en-US" sz="3200" dirty="0" smtClean="0"/>
              <a:t>, the </a:t>
            </a:r>
            <a:r>
              <a:rPr lang="en-US" sz="3200" dirty="0"/>
              <a:t>station waits a random amount of time </a:t>
            </a:r>
            <a:r>
              <a:rPr lang="en-US" sz="3200" dirty="0" smtClean="0"/>
              <a:t>and start </a:t>
            </a:r>
            <a:r>
              <a:rPr lang="en-US" sz="3200" dirty="0"/>
              <a:t>all over </a:t>
            </a:r>
            <a:r>
              <a:rPr lang="en-US" sz="3200" dirty="0" smtClean="0"/>
              <a:t>again.</a:t>
            </a:r>
            <a:endParaRPr lang="en-US" sz="3200" dirty="0"/>
          </a:p>
          <a:p>
            <a:pPr algn="just"/>
            <a:r>
              <a:rPr lang="en-US" sz="3200" b="1" dirty="0" smtClean="0"/>
              <a:t>non-persistent</a:t>
            </a:r>
            <a:r>
              <a:rPr lang="en-US" sz="3200" b="1" dirty="0"/>
              <a:t>: </a:t>
            </a:r>
            <a:r>
              <a:rPr lang="en-US" sz="3200" dirty="0"/>
              <a:t>If busy, the station does </a:t>
            </a:r>
            <a:r>
              <a:rPr lang="en-US" sz="3200" dirty="0" smtClean="0"/>
              <a:t>not continually </a:t>
            </a:r>
            <a:r>
              <a:rPr lang="en-US" sz="3200" dirty="0"/>
              <a:t>sense. Instead, waiting for a </a:t>
            </a:r>
            <a:r>
              <a:rPr lang="en-US" sz="3200" dirty="0" smtClean="0"/>
              <a:t>random period</a:t>
            </a:r>
            <a:r>
              <a:rPr lang="en-US" sz="3200" dirty="0"/>
              <a:t>, then repeating the </a:t>
            </a:r>
            <a:r>
              <a:rPr lang="en-US" sz="3200" dirty="0" smtClean="0"/>
              <a:t>algorithm.</a:t>
            </a:r>
            <a:endParaRPr lang="en-US" sz="3200" dirty="0"/>
          </a:p>
          <a:p>
            <a:pPr algn="just"/>
            <a:r>
              <a:rPr lang="en-US" sz="3200" b="1" dirty="0" smtClean="0"/>
              <a:t>p-persistent</a:t>
            </a:r>
            <a:r>
              <a:rPr lang="en-US" sz="3200" b="1" dirty="0"/>
              <a:t>: </a:t>
            </a:r>
            <a:r>
              <a:rPr lang="en-US" sz="3200" dirty="0"/>
              <a:t>It applies to slotted channel. If it </a:t>
            </a:r>
            <a:r>
              <a:rPr lang="en-US" sz="3200" dirty="0" smtClean="0"/>
              <a:t>is idle</a:t>
            </a:r>
            <a:r>
              <a:rPr lang="en-US" sz="3200" dirty="0"/>
              <a:t>, it transmits with probability of p.</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177</a:t>
            </a:fld>
            <a:endParaRPr lang="en-US"/>
          </a:p>
        </p:txBody>
      </p:sp>
    </p:spTree>
    <p:extLst>
      <p:ext uri="{BB962C8B-B14F-4D97-AF65-F5344CB8AC3E}">
        <p14:creationId xmlns:p14="http://schemas.microsoft.com/office/powerpoint/2010/main" xmlns="" val="38483044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normAutofit/>
          </a:bodyPr>
          <a:lstStyle/>
          <a:p>
            <a:r>
              <a:rPr lang="en-US" dirty="0" smtClean="0"/>
              <a:t>CSMA-Collision Detection (CD)</a:t>
            </a:r>
            <a:endParaRPr lang="en-US" dirty="0"/>
          </a:p>
        </p:txBody>
      </p:sp>
      <p:sp>
        <p:nvSpPr>
          <p:cNvPr id="3" name="Content Placeholder 2"/>
          <p:cNvSpPr>
            <a:spLocks noGrp="1"/>
          </p:cNvSpPr>
          <p:nvPr>
            <p:ph idx="1"/>
          </p:nvPr>
        </p:nvSpPr>
        <p:spPr>
          <a:xfrm>
            <a:off x="838200" y="1121664"/>
            <a:ext cx="10515600" cy="5599811"/>
          </a:xfrm>
        </p:spPr>
        <p:txBody>
          <a:bodyPr>
            <a:noAutofit/>
          </a:bodyPr>
          <a:lstStyle/>
          <a:p>
            <a:pPr algn="just"/>
            <a:r>
              <a:rPr lang="en-US" altLang="en-US" sz="3200" dirty="0" smtClean="0"/>
              <a:t>Procedure</a:t>
            </a:r>
            <a:endParaRPr lang="en-US" altLang="en-US" sz="3200" dirty="0"/>
          </a:p>
          <a:p>
            <a:pPr lvl="1" algn="just"/>
            <a:r>
              <a:rPr lang="en-US" altLang="en-US" sz="3200" dirty="0"/>
              <a:t>Listen to medium and wait until it is free</a:t>
            </a:r>
          </a:p>
          <a:p>
            <a:pPr lvl="1" algn="just"/>
            <a:r>
              <a:rPr lang="en-US" altLang="en-US" sz="3200" dirty="0"/>
              <a:t>Then start talking, but listen to see if someone else starts talking too</a:t>
            </a:r>
          </a:p>
          <a:p>
            <a:pPr lvl="1" algn="just"/>
            <a:r>
              <a:rPr lang="en-US" altLang="en-US" sz="3200" dirty="0"/>
              <a:t>If a collision occurs, stop and then start talking after a random back off time</a:t>
            </a:r>
          </a:p>
          <a:p>
            <a:pPr algn="just"/>
            <a:r>
              <a:rPr lang="en-US" altLang="en-US" sz="3200" dirty="0"/>
              <a:t>This scheme is used for hub based Ethernet</a:t>
            </a:r>
          </a:p>
          <a:p>
            <a:pPr algn="just"/>
            <a:r>
              <a:rPr lang="en-US" altLang="en-US" sz="3200" dirty="0"/>
              <a:t>Advantages</a:t>
            </a:r>
          </a:p>
          <a:p>
            <a:pPr lvl="1" algn="just"/>
            <a:r>
              <a:rPr lang="en-US" altLang="en-US" sz="3200" dirty="0"/>
              <a:t>More efficient than basic CSMA</a:t>
            </a:r>
          </a:p>
          <a:p>
            <a:pPr algn="just"/>
            <a:r>
              <a:rPr lang="en-US" altLang="en-US" sz="3200" dirty="0"/>
              <a:t>Disadvantages</a:t>
            </a:r>
          </a:p>
          <a:p>
            <a:pPr lvl="1" algn="just"/>
            <a:r>
              <a:rPr lang="en-US" altLang="en-US" sz="3200" dirty="0"/>
              <a:t>Requires ability to detect collisions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178</a:t>
            </a:fld>
            <a:endParaRPr lang="en-US"/>
          </a:p>
        </p:txBody>
      </p:sp>
    </p:spTree>
    <p:extLst>
      <p:ext uri="{BB962C8B-B14F-4D97-AF65-F5344CB8AC3E}">
        <p14:creationId xmlns:p14="http://schemas.microsoft.com/office/powerpoint/2010/main" xmlns="" val="249903647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CSMA-Collision Avoidance (CA)</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dirty="0"/>
              <a:t>Procedure</a:t>
            </a:r>
          </a:p>
          <a:p>
            <a:pPr lvl="1" algn="just"/>
            <a:r>
              <a:rPr lang="en-US" altLang="en-US" dirty="0"/>
              <a:t>Similar to CSMA but instead of sending packets control frames are exchanged</a:t>
            </a:r>
          </a:p>
          <a:p>
            <a:pPr lvl="1" algn="just"/>
            <a:r>
              <a:rPr lang="en-US" altLang="en-US" dirty="0"/>
              <a:t>RTS = request to send</a:t>
            </a:r>
          </a:p>
          <a:p>
            <a:pPr lvl="1" algn="just"/>
            <a:r>
              <a:rPr lang="en-US" altLang="en-US" dirty="0"/>
              <a:t>CTS = clear to send</a:t>
            </a:r>
          </a:p>
          <a:p>
            <a:pPr lvl="1" algn="just"/>
            <a:r>
              <a:rPr lang="en-US" altLang="en-US" dirty="0"/>
              <a:t>DATA = actual packet</a:t>
            </a:r>
          </a:p>
          <a:p>
            <a:pPr lvl="1" algn="just"/>
            <a:r>
              <a:rPr lang="en-US" altLang="en-US" dirty="0"/>
              <a:t>ACK = acknowledgement</a:t>
            </a:r>
          </a:p>
          <a:p>
            <a:pPr algn="just"/>
            <a:r>
              <a:rPr lang="en-US" altLang="en-US" dirty="0"/>
              <a:t>Advantages</a:t>
            </a:r>
          </a:p>
          <a:p>
            <a:pPr lvl="1" algn="just"/>
            <a:r>
              <a:rPr lang="en-US" altLang="en-US" dirty="0"/>
              <a:t>Small control frames lessen the cost of collisions (when data is large)</a:t>
            </a:r>
          </a:p>
          <a:p>
            <a:pPr lvl="1" algn="just"/>
            <a:r>
              <a:rPr lang="en-US" altLang="en-US" dirty="0"/>
              <a:t>RTS + CTS provide “virtual” carrier sense which protects against hidden terminal collisions (where A can’t hear B</a:t>
            </a:r>
            <a:r>
              <a:rPr lang="en-US" altLang="en-US" dirty="0" smtClean="0"/>
              <a:t>)</a:t>
            </a:r>
            <a:endParaRPr lang="en-US" altLang="en-US" dirty="0"/>
          </a:p>
          <a:p>
            <a:pPr algn="just"/>
            <a:r>
              <a:rPr lang="en-US" altLang="en-US" dirty="0"/>
              <a:t>Disadvantages</a:t>
            </a:r>
          </a:p>
          <a:p>
            <a:pPr lvl="1" algn="just"/>
            <a:r>
              <a:rPr lang="en-US" altLang="en-US" dirty="0"/>
              <a:t>Not as efficient as CSMA-CD</a:t>
            </a:r>
          </a:p>
          <a:p>
            <a:pPr lvl="1" algn="just"/>
            <a:r>
              <a:rPr lang="en-US" altLang="en-US" dirty="0"/>
              <a:t>Doesn’t solve all the problems of MAC in wireless networks (more to come)</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179</a:t>
            </a:fld>
            <a:endParaRPr lang="en-US"/>
          </a:p>
        </p:txBody>
      </p:sp>
    </p:spTree>
    <p:extLst>
      <p:ext uri="{BB962C8B-B14F-4D97-AF65-F5344CB8AC3E}">
        <p14:creationId xmlns:p14="http://schemas.microsoft.com/office/powerpoint/2010/main" xmlns="" val="79591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Personal Area Networks (PAN)</a:t>
            </a:r>
            <a:endParaRPr lang="en-US" dirty="0"/>
          </a:p>
        </p:txBody>
      </p:sp>
      <p:sp>
        <p:nvSpPr>
          <p:cNvPr id="3" name="Content Placeholder 2"/>
          <p:cNvSpPr>
            <a:spLocks noGrp="1"/>
          </p:cNvSpPr>
          <p:nvPr>
            <p:ph idx="1"/>
          </p:nvPr>
        </p:nvSpPr>
        <p:spPr>
          <a:xfrm>
            <a:off x="838200" y="1162960"/>
            <a:ext cx="10515600" cy="5014003"/>
          </a:xfrm>
        </p:spPr>
        <p:txBody>
          <a:bodyPr>
            <a:normAutofit/>
          </a:bodyPr>
          <a:lstStyle/>
          <a:p>
            <a:pPr algn="just"/>
            <a:r>
              <a:rPr lang="en-US" sz="3200" b="1" dirty="0"/>
              <a:t>PANs </a:t>
            </a:r>
            <a:r>
              <a:rPr lang="en-US" sz="3200" dirty="0" smtClean="0"/>
              <a:t>let </a:t>
            </a:r>
            <a:r>
              <a:rPr lang="en-US" sz="3200" dirty="0"/>
              <a:t>devices communicate over the range </a:t>
            </a:r>
            <a:r>
              <a:rPr lang="en-US" sz="3200" dirty="0" smtClean="0"/>
              <a:t>of a person (ex. Computer and its peripherals).</a:t>
            </a:r>
          </a:p>
          <a:p>
            <a:pPr algn="just"/>
            <a:r>
              <a:rPr lang="en-US" sz="3200" dirty="0"/>
              <a:t>PANs can also be built with other technologies that communicate over </a:t>
            </a:r>
            <a:r>
              <a:rPr lang="en-US" sz="3200" dirty="0" smtClean="0"/>
              <a:t>short ranges</a:t>
            </a:r>
            <a:r>
              <a:rPr lang="en-US" sz="3200" dirty="0"/>
              <a:t>, such as </a:t>
            </a:r>
            <a:r>
              <a:rPr lang="en-US" sz="3200" dirty="0" smtClean="0"/>
              <a:t>RFID, Bluetooth, etc..</a:t>
            </a:r>
          </a:p>
          <a:p>
            <a:pPr algn="just"/>
            <a:r>
              <a:rPr lang="en-US" sz="3200" dirty="0" smtClean="0"/>
              <a:t>These short range technologies use master-slave </a:t>
            </a:r>
          </a:p>
          <a:p>
            <a:pPr marL="0" indent="0" algn="just">
              <a:buNone/>
            </a:pPr>
            <a:r>
              <a:rPr lang="en-US" sz="3200" dirty="0" smtClean="0"/>
              <a:t>   paradigm.</a:t>
            </a:r>
          </a:p>
          <a:p>
            <a:pPr algn="just"/>
            <a:endParaRPr lang="en-US" sz="3200" dirty="0"/>
          </a:p>
        </p:txBody>
      </p:sp>
      <p:pic>
        <p:nvPicPr>
          <p:cNvPr id="4" name="Picture 3"/>
          <p:cNvPicPr>
            <a:picLocks noChangeAspect="1"/>
          </p:cNvPicPr>
          <p:nvPr/>
        </p:nvPicPr>
        <p:blipFill>
          <a:blip r:embed="rId2"/>
          <a:stretch>
            <a:fillRect/>
          </a:stretch>
        </p:blipFill>
        <p:spPr>
          <a:xfrm>
            <a:off x="5907581" y="4205838"/>
            <a:ext cx="3265603" cy="2560320"/>
          </a:xfrm>
          <a:prstGeom prst="rect">
            <a:avLst/>
          </a:prstGeom>
        </p:spPr>
      </p:pic>
      <p:sp>
        <p:nvSpPr>
          <p:cNvPr id="5" name="Slide Number Placeholder 4"/>
          <p:cNvSpPr>
            <a:spLocks noGrp="1"/>
          </p:cNvSpPr>
          <p:nvPr>
            <p:ph type="sldNum" sz="quarter" idx="12"/>
          </p:nvPr>
        </p:nvSpPr>
        <p:spPr/>
        <p:txBody>
          <a:bodyPr/>
          <a:lstStyle/>
          <a:p>
            <a:fld id="{DBC07081-7272-470F-BCAA-36563EDCC3FD}" type="slidenum">
              <a:rPr lang="en-US" smtClean="0"/>
              <a:pPr/>
              <a:t>18</a:t>
            </a:fld>
            <a:endParaRPr lang="en-US"/>
          </a:p>
        </p:txBody>
      </p:sp>
    </p:spTree>
    <p:extLst>
      <p:ext uri="{BB962C8B-B14F-4D97-AF65-F5344CB8AC3E}">
        <p14:creationId xmlns:p14="http://schemas.microsoft.com/office/powerpoint/2010/main" xmlns="" val="193995308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Controlled Access Protocols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effectLst>
                  <a:outerShdw blurRad="38100" dist="38100" dir="2700000" algn="tl">
                    <a:srgbClr val="C0C0C0"/>
                  </a:outerShdw>
                </a:effectLst>
              </a:rPr>
              <a:t>In controlled access, the stations consult one another to find which station has the right to send. </a:t>
            </a:r>
            <a:endParaRPr lang="en-US" sz="3200" dirty="0" smtClean="0">
              <a:effectLst>
                <a:outerShdw blurRad="38100" dist="38100" dir="2700000" algn="tl">
                  <a:srgbClr val="C0C0C0"/>
                </a:outerShdw>
              </a:effectLst>
            </a:endParaRPr>
          </a:p>
          <a:p>
            <a:pPr algn="just"/>
            <a:r>
              <a:rPr lang="en-US" sz="3200" dirty="0" smtClean="0">
                <a:effectLst>
                  <a:outerShdw blurRad="38100" dist="38100" dir="2700000" algn="tl">
                    <a:srgbClr val="C0C0C0"/>
                  </a:outerShdw>
                </a:effectLst>
              </a:rPr>
              <a:t>A </a:t>
            </a:r>
            <a:r>
              <a:rPr lang="en-US" sz="3200" dirty="0">
                <a:effectLst>
                  <a:outerShdw blurRad="38100" dist="38100" dir="2700000" algn="tl">
                    <a:srgbClr val="C0C0C0"/>
                  </a:outerShdw>
                </a:effectLst>
              </a:rPr>
              <a:t>station cannot send unless it has been authorized by other stations. </a:t>
            </a:r>
            <a:endParaRPr lang="en-US" sz="3200" dirty="0" smtClean="0">
              <a:effectLst>
                <a:outerShdw blurRad="38100" dist="38100" dir="2700000" algn="tl">
                  <a:srgbClr val="C0C0C0"/>
                </a:outerShdw>
              </a:effectLst>
            </a:endParaRPr>
          </a:p>
          <a:p>
            <a:pPr algn="just"/>
            <a:r>
              <a:rPr lang="en-US" sz="3200" dirty="0" smtClean="0">
                <a:effectLst>
                  <a:outerShdw blurRad="38100" dist="38100" dir="2700000" algn="tl">
                    <a:srgbClr val="C0C0C0"/>
                  </a:outerShdw>
                </a:effectLst>
              </a:rPr>
              <a:t>Popular methods of controlled-access:</a:t>
            </a:r>
          </a:p>
          <a:p>
            <a:pPr lvl="1" algn="just"/>
            <a:r>
              <a:rPr lang="fr-FR" altLang="en-US" sz="3200" dirty="0"/>
              <a:t>Polling </a:t>
            </a:r>
          </a:p>
          <a:p>
            <a:pPr lvl="1" algn="just"/>
            <a:r>
              <a:rPr lang="en-US" altLang="en-US" sz="3200" dirty="0" smtClean="0"/>
              <a:t>Reservation </a:t>
            </a:r>
          </a:p>
          <a:p>
            <a:pPr lvl="1" algn="just"/>
            <a:r>
              <a:rPr lang="en-US" altLang="en-US" sz="3200" dirty="0" smtClean="0"/>
              <a:t>Token </a:t>
            </a:r>
            <a:r>
              <a:rPr lang="en-US" altLang="en-US" sz="3200" dirty="0"/>
              <a:t>Passing</a:t>
            </a:r>
          </a:p>
          <a:p>
            <a:pPr algn="just"/>
            <a:endParaRPr lang="en-US" sz="3200" dirty="0">
              <a:effectLst>
                <a:outerShdw blurRad="38100" dist="38100" dir="2700000" algn="tl">
                  <a:srgbClr val="C0C0C0"/>
                </a:outerShdw>
              </a:effectLst>
            </a:endParaRP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180</a:t>
            </a:fld>
            <a:endParaRPr lang="en-US"/>
          </a:p>
        </p:txBody>
      </p:sp>
    </p:spTree>
    <p:extLst>
      <p:ext uri="{BB962C8B-B14F-4D97-AF65-F5344CB8AC3E}">
        <p14:creationId xmlns:p14="http://schemas.microsoft.com/office/powerpoint/2010/main" xmlns="" val="138680172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Controlled Access </a:t>
            </a:r>
            <a:r>
              <a:rPr lang="en-US" dirty="0" smtClean="0"/>
              <a:t>Protocols – Polling </a:t>
            </a:r>
            <a:endParaRPr lang="en-US" dirty="0"/>
          </a:p>
        </p:txBody>
      </p:sp>
      <p:sp>
        <p:nvSpPr>
          <p:cNvPr id="3" name="Content Placeholder 2"/>
          <p:cNvSpPr>
            <a:spLocks noGrp="1"/>
          </p:cNvSpPr>
          <p:nvPr>
            <p:ph idx="1"/>
          </p:nvPr>
        </p:nvSpPr>
        <p:spPr>
          <a:xfrm>
            <a:off x="838200" y="1170432"/>
            <a:ext cx="10515600" cy="5551043"/>
          </a:xfrm>
        </p:spPr>
        <p:txBody>
          <a:bodyPr>
            <a:noAutofit/>
          </a:bodyPr>
          <a:lstStyle/>
          <a:p>
            <a:pPr algn="just"/>
            <a:r>
              <a:rPr lang="en-US" altLang="en-US" sz="2600" dirty="0"/>
              <a:t>Polling uses a centralized controller</a:t>
            </a:r>
          </a:p>
          <a:p>
            <a:pPr lvl="1" algn="just"/>
            <a:r>
              <a:rPr lang="en-US" altLang="en-US" sz="2600" dirty="0"/>
              <a:t>which cycles through stations on the network and gives each an opportunity to transmit a packet</a:t>
            </a:r>
          </a:p>
          <a:p>
            <a:pPr algn="just"/>
            <a:r>
              <a:rPr lang="en-US" altLang="en-US" sz="2600" dirty="0" smtClean="0"/>
              <a:t>The </a:t>
            </a:r>
            <a:r>
              <a:rPr lang="en-US" altLang="en-US" sz="2600" dirty="0"/>
              <a:t>selection step is significant because it means a controller can choose which station to poll at a given time</a:t>
            </a:r>
          </a:p>
          <a:p>
            <a:pPr algn="just"/>
            <a:r>
              <a:rPr lang="en-US" altLang="en-US" sz="2600" dirty="0"/>
              <a:t>There are two general polling policies:</a:t>
            </a:r>
          </a:p>
          <a:p>
            <a:pPr lvl="1" algn="just"/>
            <a:r>
              <a:rPr lang="en-US" altLang="en-US" sz="2600" dirty="0"/>
              <a:t> Round robin order</a:t>
            </a:r>
          </a:p>
          <a:p>
            <a:pPr lvl="2" algn="just"/>
            <a:r>
              <a:rPr lang="en-US" altLang="en-US" sz="2600" dirty="0"/>
              <a:t>Round-robin means each station has an equal opportunity to transmit packets</a:t>
            </a:r>
          </a:p>
          <a:p>
            <a:pPr lvl="1" algn="just"/>
            <a:r>
              <a:rPr lang="en-US" altLang="en-US" sz="2600" dirty="0"/>
              <a:t> Priority order</a:t>
            </a:r>
          </a:p>
          <a:p>
            <a:pPr lvl="2" algn="just"/>
            <a:r>
              <a:rPr lang="en-US" altLang="en-US" sz="2600" dirty="0"/>
              <a:t>Priority order means some stations will have more opportunity to send</a:t>
            </a:r>
          </a:p>
          <a:p>
            <a:pPr lvl="2" algn="just"/>
            <a:r>
              <a:rPr lang="en-US" altLang="en-US" sz="2600" dirty="0"/>
              <a:t>For example, priority order might be used to assign an IP telephone higher priority than a personal computer</a:t>
            </a:r>
            <a:endParaRPr lang="en-US" sz="26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181</a:t>
            </a:fld>
            <a:endParaRPr lang="en-US"/>
          </a:p>
        </p:txBody>
      </p:sp>
    </p:spTree>
    <p:extLst>
      <p:ext uri="{BB962C8B-B14F-4D97-AF65-F5344CB8AC3E}">
        <p14:creationId xmlns:p14="http://schemas.microsoft.com/office/powerpoint/2010/main" xmlns="" val="387664074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Controlled Access Protocols – </a:t>
            </a:r>
            <a:r>
              <a:rPr lang="en-US" dirty="0" smtClean="0"/>
              <a:t>Reservation</a:t>
            </a:r>
            <a:endParaRPr lang="en-US" dirty="0"/>
          </a:p>
        </p:txBody>
      </p:sp>
      <p:sp>
        <p:nvSpPr>
          <p:cNvPr id="3" name="Content Placeholder 2"/>
          <p:cNvSpPr>
            <a:spLocks noGrp="1"/>
          </p:cNvSpPr>
          <p:nvPr>
            <p:ph idx="1"/>
          </p:nvPr>
        </p:nvSpPr>
        <p:spPr>
          <a:xfrm>
            <a:off x="838200" y="1170432"/>
            <a:ext cx="10515600" cy="5551043"/>
          </a:xfrm>
        </p:spPr>
        <p:txBody>
          <a:bodyPr>
            <a:noAutofit/>
          </a:bodyPr>
          <a:lstStyle/>
          <a:p>
            <a:pPr algn="just"/>
            <a:r>
              <a:rPr lang="en-US" altLang="en-US" sz="3000" dirty="0"/>
              <a:t>It is often used with satellite </a:t>
            </a:r>
            <a:r>
              <a:rPr lang="en-US" altLang="en-US" sz="3000" dirty="0" smtClean="0"/>
              <a:t>transmission.</a:t>
            </a:r>
            <a:endParaRPr lang="en-US" altLang="en-US" sz="3000" dirty="0"/>
          </a:p>
          <a:p>
            <a:pPr algn="just"/>
            <a:r>
              <a:rPr lang="en-US" altLang="en-US" sz="3000" dirty="0"/>
              <a:t>It employs a two-step process in which each round of packet transmissions is planned in </a:t>
            </a:r>
            <a:r>
              <a:rPr lang="en-US" altLang="en-US" sz="3000" dirty="0" smtClean="0"/>
              <a:t>advance.</a:t>
            </a:r>
            <a:endParaRPr lang="en-US" altLang="en-US" sz="3000" dirty="0"/>
          </a:p>
          <a:p>
            <a:pPr algn="just"/>
            <a:r>
              <a:rPr lang="en-US" altLang="en-US" sz="3000" dirty="0"/>
              <a:t>In the first </a:t>
            </a:r>
            <a:r>
              <a:rPr lang="en-US" altLang="en-US" sz="3000" dirty="0" smtClean="0"/>
              <a:t>step: Each </a:t>
            </a:r>
            <a:r>
              <a:rPr lang="en-US" altLang="en-US" sz="3000" dirty="0"/>
              <a:t>potential sender specifies whether they have a packet to send during the next round, and the controller transmits a list of the stations that will be transmitting</a:t>
            </a:r>
          </a:p>
          <a:p>
            <a:pPr algn="just"/>
            <a:r>
              <a:rPr lang="en-US" altLang="en-US" sz="3000" dirty="0"/>
              <a:t>In the second </a:t>
            </a:r>
            <a:r>
              <a:rPr lang="en-US" altLang="en-US" sz="3000" dirty="0" smtClean="0"/>
              <a:t>step: Stations </a:t>
            </a:r>
            <a:r>
              <a:rPr lang="en-US" altLang="en-US" sz="3000" dirty="0"/>
              <a:t>use the list to know when they should transmit</a:t>
            </a:r>
          </a:p>
          <a:p>
            <a:pPr algn="just"/>
            <a:r>
              <a:rPr lang="en-US" altLang="en-US" sz="3000" dirty="0"/>
              <a:t>Variations </a:t>
            </a:r>
            <a:r>
              <a:rPr lang="en-US" altLang="en-US" sz="3000" dirty="0" smtClean="0"/>
              <a:t>exist: Where </a:t>
            </a:r>
            <a:r>
              <a:rPr lang="en-US" altLang="en-US" sz="3000" dirty="0"/>
              <a:t>a controller uses an alternate channel to gather reservations for the next </a:t>
            </a:r>
            <a:r>
              <a:rPr lang="en-US" altLang="en-US" sz="3000" dirty="0" smtClean="0"/>
              <a:t>round. While </a:t>
            </a:r>
            <a:r>
              <a:rPr lang="en-US" altLang="en-US" sz="3000" dirty="0"/>
              <a:t>the current round of transmissions proceeds over the main </a:t>
            </a:r>
            <a:r>
              <a:rPr lang="en-US" altLang="en-US" sz="3000" dirty="0" smtClean="0"/>
              <a:t>channel.</a:t>
            </a:r>
            <a:r>
              <a:rPr lang="en-US" altLang="en-US" sz="3000" dirty="0"/>
              <a:t/>
            </a:r>
            <a:br>
              <a:rPr lang="en-US" altLang="en-US" sz="3000" dirty="0"/>
            </a:br>
            <a:endParaRPr lang="en-US" altLang="en-US" sz="3000" dirty="0"/>
          </a:p>
          <a:p>
            <a:pPr marL="0" indent="0" algn="just">
              <a:buNone/>
            </a:pPr>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182</a:t>
            </a:fld>
            <a:endParaRPr lang="en-US"/>
          </a:p>
        </p:txBody>
      </p:sp>
    </p:spTree>
    <p:extLst>
      <p:ext uri="{BB962C8B-B14F-4D97-AF65-F5344CB8AC3E}">
        <p14:creationId xmlns:p14="http://schemas.microsoft.com/office/powerpoint/2010/main" xmlns="" val="203350147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Controlled Access Protocols – </a:t>
            </a:r>
            <a:r>
              <a:rPr lang="en-US" dirty="0" smtClean="0"/>
              <a:t>Token Passing</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r>
              <a:rPr lang="en-US" altLang="en-US" dirty="0"/>
              <a:t>It is most often associated with ring topologies </a:t>
            </a:r>
          </a:p>
          <a:p>
            <a:r>
              <a:rPr lang="en-US" altLang="en-US" dirty="0" smtClean="0"/>
              <a:t>Imagine </a:t>
            </a:r>
            <a:r>
              <a:rPr lang="en-US" altLang="en-US" dirty="0"/>
              <a:t>a set of computers connected in a ring</a:t>
            </a:r>
          </a:p>
          <a:p>
            <a:pPr lvl="1"/>
            <a:r>
              <a:rPr lang="en-US" altLang="en-US" dirty="0"/>
              <a:t>and imagine that at any instant, exactly one of the computers has received a special control message called a token</a:t>
            </a:r>
          </a:p>
          <a:p>
            <a:r>
              <a:rPr lang="en-US" altLang="en-US" dirty="0"/>
              <a:t>When no station has any packets to send</a:t>
            </a:r>
          </a:p>
          <a:p>
            <a:pPr lvl="1"/>
            <a:r>
              <a:rPr lang="en-US" altLang="en-US" dirty="0"/>
              <a:t>the token circulates among all stations continuously</a:t>
            </a:r>
          </a:p>
          <a:p>
            <a:r>
              <a:rPr lang="en-US" altLang="en-US" dirty="0"/>
              <a:t>For a ring topology, the order of circulation is defined</a:t>
            </a:r>
          </a:p>
          <a:p>
            <a:pPr lvl="1"/>
            <a:r>
              <a:rPr lang="en-US" altLang="en-US" dirty="0"/>
              <a:t>if messages are sent clockwise, the next station mentioned in the algorithm refers to the next physical station in a clockwise order</a:t>
            </a:r>
          </a:p>
          <a:p>
            <a:r>
              <a:rPr lang="en-US" altLang="en-US" dirty="0"/>
              <a:t>When token passing is applied to other topologies (bus)</a:t>
            </a:r>
          </a:p>
          <a:p>
            <a:pPr lvl="1"/>
            <a:r>
              <a:rPr lang="en-US" altLang="en-US" dirty="0"/>
              <a:t>each station is assigned a position in a logical sequence</a:t>
            </a:r>
          </a:p>
          <a:p>
            <a:pPr lvl="1"/>
            <a:r>
              <a:rPr lang="en-US" altLang="en-US" dirty="0"/>
              <a:t>and the token is passed according to the assigned sequence</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183</a:t>
            </a:fld>
            <a:endParaRPr lang="en-US"/>
          </a:p>
        </p:txBody>
      </p:sp>
    </p:spTree>
    <p:extLst>
      <p:ext uri="{BB962C8B-B14F-4D97-AF65-F5344CB8AC3E}">
        <p14:creationId xmlns:p14="http://schemas.microsoft.com/office/powerpoint/2010/main" xmlns="" val="68566631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altLang="en-US" dirty="0"/>
              <a:t>Channelization Protocols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Channelization is a multiple-access method in which the available bandwidth of a link is shared in time, frequency, or through code, between different stations. </a:t>
            </a:r>
            <a:endParaRPr lang="en-US" sz="3200" dirty="0" smtClean="0"/>
          </a:p>
          <a:p>
            <a:pPr algn="just"/>
            <a:r>
              <a:rPr lang="en-US" sz="3200" dirty="0" smtClean="0"/>
              <a:t>Types are:</a:t>
            </a:r>
          </a:p>
          <a:p>
            <a:pPr lvl="1" algn="just">
              <a:buClr>
                <a:schemeClr val="tx1"/>
              </a:buClr>
              <a:buSzPct val="117000"/>
            </a:pPr>
            <a:r>
              <a:rPr lang="en-US" altLang="en-US" sz="3200" dirty="0"/>
              <a:t>Frequency-Division Multiple Access (FDMA)</a:t>
            </a:r>
          </a:p>
          <a:p>
            <a:pPr lvl="1" algn="just">
              <a:buClr>
                <a:schemeClr val="tx1"/>
              </a:buClr>
              <a:buSzPct val="117000"/>
            </a:pPr>
            <a:r>
              <a:rPr lang="fr-FR" altLang="en-US" sz="3200" dirty="0"/>
              <a:t>Time-Division Multiple Access (TDMA)</a:t>
            </a:r>
          </a:p>
          <a:p>
            <a:pPr lvl="1" algn="just">
              <a:buClr>
                <a:schemeClr val="tx1"/>
              </a:buClr>
              <a:buSzPct val="117000"/>
            </a:pPr>
            <a:r>
              <a:rPr lang="fr-FR" altLang="en-US" sz="3200" dirty="0"/>
              <a:t>Code-Division Multiple Access (CDMA)</a:t>
            </a:r>
            <a:endParaRPr lang="en-US" altLang="en-US" sz="3200" dirty="0"/>
          </a:p>
          <a:p>
            <a:pPr algn="just"/>
            <a:endParaRPr 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184</a:t>
            </a:fld>
            <a:endParaRPr lang="en-US"/>
          </a:p>
        </p:txBody>
      </p:sp>
    </p:spTree>
    <p:extLst>
      <p:ext uri="{BB962C8B-B14F-4D97-AF65-F5344CB8AC3E}">
        <p14:creationId xmlns:p14="http://schemas.microsoft.com/office/powerpoint/2010/main" xmlns="" val="316273932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FDMA</a:t>
            </a:r>
            <a:endParaRPr lang="en-US" dirty="0"/>
          </a:p>
        </p:txBody>
      </p:sp>
      <p:sp>
        <p:nvSpPr>
          <p:cNvPr id="3" name="Content Placeholder 2"/>
          <p:cNvSpPr>
            <a:spLocks noGrp="1"/>
          </p:cNvSpPr>
          <p:nvPr>
            <p:ph idx="1"/>
          </p:nvPr>
        </p:nvSpPr>
        <p:spPr>
          <a:xfrm>
            <a:off x="838200" y="1170432"/>
            <a:ext cx="3465576" cy="5551043"/>
          </a:xfrm>
        </p:spPr>
        <p:txBody>
          <a:bodyPr>
            <a:normAutofit/>
          </a:bodyPr>
          <a:lstStyle/>
          <a:p>
            <a:pPr marL="0" indent="0" algn="just">
              <a:buNone/>
            </a:pPr>
            <a:r>
              <a:rPr lang="en-US" altLang="en-US" dirty="0">
                <a:latin typeface="Arial" panose="020B0604020202020204" pitchFamily="34" charset="0"/>
              </a:rPr>
              <a:t>In FDMA, the </a:t>
            </a:r>
            <a:r>
              <a:rPr lang="en-US" altLang="en-US" dirty="0" smtClean="0">
                <a:latin typeface="Arial" panose="020B0604020202020204" pitchFamily="34" charset="0"/>
              </a:rPr>
              <a:t>available bandwidth </a:t>
            </a: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of the common channel is divided into bands that are separated by guard bands.</a:t>
            </a:r>
          </a:p>
          <a:p>
            <a:pPr marL="0" indent="0" algn="just">
              <a:buNone/>
            </a:pP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185</a:t>
            </a:fld>
            <a:endParaRPr lang="en-US"/>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3916" y="1369441"/>
            <a:ext cx="7212012" cy="478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9545863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TDMA</a:t>
            </a:r>
            <a:endParaRPr lang="en-US" dirty="0"/>
          </a:p>
        </p:txBody>
      </p:sp>
      <p:sp>
        <p:nvSpPr>
          <p:cNvPr id="3" name="Content Placeholder 2"/>
          <p:cNvSpPr>
            <a:spLocks noGrp="1"/>
          </p:cNvSpPr>
          <p:nvPr>
            <p:ph idx="1"/>
          </p:nvPr>
        </p:nvSpPr>
        <p:spPr>
          <a:xfrm>
            <a:off x="838200" y="1170432"/>
            <a:ext cx="3779520" cy="5551043"/>
          </a:xfrm>
        </p:spPr>
        <p:txBody>
          <a:bodyPr>
            <a:normAutofit/>
          </a:bodyPr>
          <a:lstStyle/>
          <a:p>
            <a:pPr marL="0" indent="0" algn="just">
              <a:buNone/>
            </a:pPr>
            <a:r>
              <a:rPr lang="en-US" altLang="en-US" dirty="0">
                <a:latin typeface="Arial" panose="020B0604020202020204" pitchFamily="34" charset="0"/>
              </a:rPr>
              <a:t>In TDMA, the bandwidth is just one channel that is timeshared between different stations.</a:t>
            </a:r>
          </a:p>
          <a:p>
            <a:pPr marL="0" indent="0" algn="just">
              <a:buNone/>
            </a:pP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186</a:t>
            </a:fld>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17720" y="1374997"/>
            <a:ext cx="7212013" cy="477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369185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CDMA</a:t>
            </a:r>
            <a:endParaRPr lang="en-US" dirty="0"/>
          </a:p>
        </p:txBody>
      </p:sp>
      <p:sp>
        <p:nvSpPr>
          <p:cNvPr id="3" name="Content Placeholder 2"/>
          <p:cNvSpPr>
            <a:spLocks noGrp="1"/>
          </p:cNvSpPr>
          <p:nvPr>
            <p:ph idx="1"/>
          </p:nvPr>
        </p:nvSpPr>
        <p:spPr>
          <a:xfrm>
            <a:off x="838200" y="1170432"/>
            <a:ext cx="3526536" cy="5551043"/>
          </a:xfrm>
        </p:spPr>
        <p:txBody>
          <a:bodyPr>
            <a:normAutofit/>
          </a:bodyPr>
          <a:lstStyle/>
          <a:p>
            <a:pPr marL="0" indent="0">
              <a:buNone/>
            </a:pPr>
            <a:r>
              <a:rPr lang="en-US" altLang="en-US" dirty="0">
                <a:latin typeface="Arial" panose="020B0604020202020204" pitchFamily="34" charset="0"/>
              </a:rPr>
              <a:t>In CDMA, one channel carries all transmissions simultaneously.</a:t>
            </a:r>
          </a:p>
          <a:p>
            <a:pPr marL="0" indent="0">
              <a:buNone/>
            </a:pP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187</a:t>
            </a:fld>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34853" y="1795684"/>
            <a:ext cx="7258050" cy="430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67764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Networking Devices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Connecting devices </a:t>
            </a:r>
            <a:r>
              <a:rPr lang="en-US" sz="3200" dirty="0" smtClean="0"/>
              <a:t>fall into </a:t>
            </a:r>
            <a:r>
              <a:rPr lang="en-US" sz="3200" dirty="0"/>
              <a:t>five different categories based on the layer in which they operate in a network</a:t>
            </a:r>
            <a:r>
              <a:rPr lang="en-US" sz="3200" dirty="0" smtClean="0"/>
              <a:t>.</a:t>
            </a:r>
          </a:p>
          <a:p>
            <a:pPr algn="just"/>
            <a:endParaRPr 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188</a:t>
            </a:fld>
            <a:endParaRPr lang="en-US"/>
          </a:p>
        </p:txBody>
      </p:sp>
      <p:pic>
        <p:nvPicPr>
          <p:cNvPr id="5" name="Picture 4"/>
          <p:cNvPicPr>
            <a:picLocks noChangeAspect="1"/>
          </p:cNvPicPr>
          <p:nvPr/>
        </p:nvPicPr>
        <p:blipFill>
          <a:blip r:embed="rId2"/>
          <a:stretch>
            <a:fillRect/>
          </a:stretch>
        </p:blipFill>
        <p:spPr>
          <a:xfrm>
            <a:off x="609600" y="2653517"/>
            <a:ext cx="10972800" cy="3600195"/>
          </a:xfrm>
          <a:prstGeom prst="rect">
            <a:avLst/>
          </a:prstGeom>
        </p:spPr>
      </p:pic>
    </p:spTree>
    <p:extLst>
      <p:ext uri="{BB962C8B-B14F-4D97-AF65-F5344CB8AC3E}">
        <p14:creationId xmlns:p14="http://schemas.microsoft.com/office/powerpoint/2010/main" xmlns="" val="427489590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Hubs</a:t>
            </a:r>
            <a:endParaRPr lang="en-US" dirty="0"/>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r>
              <a:rPr lang="en-US" altLang="he-IL" sz="3200" dirty="0"/>
              <a:t>Physical Layer devices: essentially </a:t>
            </a:r>
            <a:r>
              <a:rPr lang="en-US" altLang="he-IL" sz="3200" dirty="0" smtClean="0"/>
              <a:t>hubs </a:t>
            </a:r>
          </a:p>
          <a:p>
            <a:pPr marL="0" indent="0" algn="just">
              <a:buNone/>
            </a:pPr>
            <a:r>
              <a:rPr lang="en-US" altLang="he-IL" sz="3200" dirty="0" smtClean="0"/>
              <a:t>   operating at bit levels.</a:t>
            </a:r>
            <a:endParaRPr lang="en-US" sz="3200" dirty="0" smtClean="0"/>
          </a:p>
          <a:p>
            <a:pPr algn="just"/>
            <a:r>
              <a:rPr lang="en-US" sz="3200" dirty="0" smtClean="0"/>
              <a:t>Cables </a:t>
            </a:r>
            <a:r>
              <a:rPr lang="en-US" sz="3200" dirty="0"/>
              <a:t>from network devices plug in to the ports on the hub.</a:t>
            </a:r>
          </a:p>
          <a:p>
            <a:pPr algn="just"/>
            <a:r>
              <a:rPr lang="en-US" sz="3200" dirty="0" smtClean="0"/>
              <a:t>Types </a:t>
            </a:r>
            <a:r>
              <a:rPr lang="en-US" sz="3200" dirty="0"/>
              <a:t>of HUBS :</a:t>
            </a:r>
          </a:p>
          <a:p>
            <a:pPr lvl="1" algn="just"/>
            <a:r>
              <a:rPr lang="en-US" sz="3200" dirty="0" smtClean="0"/>
              <a:t>A </a:t>
            </a:r>
            <a:r>
              <a:rPr lang="en-US" sz="3200" b="1" dirty="0"/>
              <a:t>passive hub </a:t>
            </a:r>
            <a:r>
              <a:rPr lang="en-US" sz="3200" dirty="0"/>
              <a:t>is just a connector. It connects the wires coming from different branches.</a:t>
            </a:r>
          </a:p>
          <a:p>
            <a:pPr lvl="1" algn="just"/>
            <a:r>
              <a:rPr lang="en-US" sz="3200" dirty="0" smtClean="0"/>
              <a:t>The </a:t>
            </a:r>
            <a:r>
              <a:rPr lang="en-US" sz="3200" dirty="0"/>
              <a:t>signal pass through a passive hub without regeneration or amplification.</a:t>
            </a:r>
          </a:p>
          <a:p>
            <a:pPr lvl="1" algn="just"/>
            <a:r>
              <a:rPr lang="en-US" sz="3200" dirty="0" smtClean="0"/>
              <a:t>Connect </a:t>
            </a:r>
            <a:r>
              <a:rPr lang="en-US" sz="3200" dirty="0"/>
              <a:t>several networking cables together</a:t>
            </a:r>
          </a:p>
          <a:p>
            <a:pPr lvl="1" algn="just"/>
            <a:r>
              <a:rPr lang="en-US" sz="3200" b="1" dirty="0" smtClean="0"/>
              <a:t>Active </a:t>
            </a:r>
            <a:r>
              <a:rPr lang="en-US" sz="3200" b="1" dirty="0"/>
              <a:t>hubs or Multiport repeaters-</a:t>
            </a:r>
            <a:r>
              <a:rPr lang="en-US" sz="3200" dirty="0"/>
              <a:t>They regenerate or amplify the signal before they are retransmitted. </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189</a:t>
            </a:fld>
            <a:endParaRPr lang="en-US"/>
          </a:p>
        </p:txBody>
      </p:sp>
      <p:pic>
        <p:nvPicPr>
          <p:cNvPr id="5" name="Picture 4"/>
          <p:cNvPicPr>
            <a:picLocks noChangeAspect="1"/>
          </p:cNvPicPr>
          <p:nvPr/>
        </p:nvPicPr>
        <p:blipFill>
          <a:blip r:embed="rId2"/>
          <a:stretch>
            <a:fillRect/>
          </a:stretch>
        </p:blipFill>
        <p:spPr>
          <a:xfrm>
            <a:off x="9906000" y="14732"/>
            <a:ext cx="2286000" cy="1701812"/>
          </a:xfrm>
          <a:prstGeom prst="rect">
            <a:avLst/>
          </a:prstGeom>
        </p:spPr>
      </p:pic>
    </p:spTree>
    <p:extLst>
      <p:ext uri="{BB962C8B-B14F-4D97-AF65-F5344CB8AC3E}">
        <p14:creationId xmlns:p14="http://schemas.microsoft.com/office/powerpoint/2010/main" xmlns="" val="2759673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Area Networks (LAN)</a:t>
            </a:r>
            <a:endParaRPr lang="en-US" dirty="0"/>
          </a:p>
        </p:txBody>
      </p:sp>
      <p:pic>
        <p:nvPicPr>
          <p:cNvPr id="4" name="Content Placeholder 3"/>
          <p:cNvPicPr>
            <a:picLocks noGrp="1" noChangeAspect="1"/>
          </p:cNvPicPr>
          <p:nvPr>
            <p:ph idx="1"/>
          </p:nvPr>
        </p:nvPicPr>
        <p:blipFill>
          <a:blip r:embed="rId2"/>
          <a:stretch>
            <a:fillRect/>
          </a:stretch>
        </p:blipFill>
        <p:spPr>
          <a:xfrm>
            <a:off x="838200" y="1890755"/>
            <a:ext cx="10515600" cy="4221077"/>
          </a:xfrm>
          <a:prstGeom prst="rect">
            <a:avLst/>
          </a:prstGeom>
        </p:spPr>
      </p:pic>
      <p:sp>
        <p:nvSpPr>
          <p:cNvPr id="3" name="Slide Number Placeholder 2"/>
          <p:cNvSpPr>
            <a:spLocks noGrp="1"/>
          </p:cNvSpPr>
          <p:nvPr>
            <p:ph type="sldNum" sz="quarter" idx="12"/>
          </p:nvPr>
        </p:nvSpPr>
        <p:spPr/>
        <p:txBody>
          <a:bodyPr/>
          <a:lstStyle/>
          <a:p>
            <a:fld id="{DBC07081-7272-470F-BCAA-36563EDCC3FD}" type="slidenum">
              <a:rPr lang="en-US" smtClean="0"/>
              <a:pPr/>
              <a:t>19</a:t>
            </a:fld>
            <a:endParaRPr lang="en-US"/>
          </a:p>
        </p:txBody>
      </p:sp>
    </p:spTree>
    <p:extLst>
      <p:ext uri="{BB962C8B-B14F-4D97-AF65-F5344CB8AC3E}">
        <p14:creationId xmlns:p14="http://schemas.microsoft.com/office/powerpoint/2010/main" xmlns="" val="94674201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Repeaters</a:t>
            </a:r>
            <a:endParaRPr lang="en-US" dirty="0"/>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r>
              <a:rPr lang="en-US" sz="3200" dirty="0" smtClean="0"/>
              <a:t>A repeater is a device that operates only at the PHYSICAL layer</a:t>
            </a:r>
            <a:r>
              <a:rPr lang="en-US" sz="3200" dirty="0"/>
              <a:t>.</a:t>
            </a:r>
          </a:p>
          <a:p>
            <a:pPr algn="just"/>
            <a:r>
              <a:rPr lang="en-US" sz="3200" dirty="0" smtClean="0"/>
              <a:t>A repeater can be used to increase the length of the network by eliminating the effect of attenuation on the signal</a:t>
            </a:r>
            <a:r>
              <a:rPr lang="en-US" sz="3200" dirty="0"/>
              <a:t>.</a:t>
            </a:r>
          </a:p>
          <a:p>
            <a:pPr algn="just"/>
            <a:r>
              <a:rPr lang="en-US" sz="3200" dirty="0" smtClean="0"/>
              <a:t>It connects two segments of the same network, over coming the distance limitations of the transmission media</a:t>
            </a:r>
            <a:r>
              <a:rPr lang="en-US" sz="3200" dirty="0"/>
              <a:t>.</a:t>
            </a:r>
          </a:p>
          <a:p>
            <a:pPr algn="just"/>
            <a:r>
              <a:rPr lang="en-US" sz="3200" dirty="0" smtClean="0"/>
              <a:t>A repeater forwards every frame; it has no filtering capability</a:t>
            </a:r>
            <a:r>
              <a:rPr lang="en-US" sz="3200" dirty="0"/>
              <a:t>.</a:t>
            </a:r>
          </a:p>
          <a:p>
            <a:pPr algn="just"/>
            <a:r>
              <a:rPr lang="en-US" sz="3200" dirty="0" smtClean="0"/>
              <a:t>A repeater is a regenerator, not an amplifier</a:t>
            </a:r>
            <a:r>
              <a:rPr lang="en-US" sz="3200" dirty="0"/>
              <a:t>.</a:t>
            </a:r>
          </a:p>
          <a:p>
            <a:pPr algn="just"/>
            <a:r>
              <a:rPr lang="en-US" sz="3200" dirty="0" smtClean="0"/>
              <a:t>Repeaters can connect segments that have the same access method. (</a:t>
            </a:r>
            <a:r>
              <a:rPr lang="en-US" sz="3200" dirty="0"/>
              <a:t>CSMA/CD</a:t>
            </a:r>
            <a:r>
              <a:rPr lang="en-US" sz="3200" dirty="0" smtClean="0"/>
              <a:t>, Token Passing, Polling, etc</a:t>
            </a:r>
            <a:r>
              <a:rPr lang="en-US" sz="3200" dirty="0"/>
              <a:t>.)</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190</a:t>
            </a:fld>
            <a:endParaRPr lang="en-US"/>
          </a:p>
        </p:txBody>
      </p:sp>
      <p:pic>
        <p:nvPicPr>
          <p:cNvPr id="5" name="Picture 4"/>
          <p:cNvPicPr>
            <a:picLocks noChangeAspect="1"/>
          </p:cNvPicPr>
          <p:nvPr/>
        </p:nvPicPr>
        <p:blipFill>
          <a:blip r:embed="rId2"/>
          <a:stretch>
            <a:fillRect/>
          </a:stretch>
        </p:blipFill>
        <p:spPr>
          <a:xfrm>
            <a:off x="9866262" y="53933"/>
            <a:ext cx="2122538" cy="1173690"/>
          </a:xfrm>
          <a:prstGeom prst="rect">
            <a:avLst/>
          </a:prstGeom>
        </p:spPr>
      </p:pic>
    </p:spTree>
    <p:extLst>
      <p:ext uri="{BB962C8B-B14F-4D97-AF65-F5344CB8AC3E}">
        <p14:creationId xmlns:p14="http://schemas.microsoft.com/office/powerpoint/2010/main" xmlns="" val="334952950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Bridges</a:t>
            </a:r>
            <a:endParaRPr lang="en-US" dirty="0"/>
          </a:p>
        </p:txBody>
      </p:sp>
      <p:sp>
        <p:nvSpPr>
          <p:cNvPr id="3" name="Content Placeholder 2"/>
          <p:cNvSpPr>
            <a:spLocks noGrp="1"/>
          </p:cNvSpPr>
          <p:nvPr>
            <p:ph idx="1"/>
          </p:nvPr>
        </p:nvSpPr>
        <p:spPr>
          <a:xfrm>
            <a:off x="838200" y="1170432"/>
            <a:ext cx="10515600" cy="5551043"/>
          </a:xfrm>
        </p:spPr>
        <p:txBody>
          <a:bodyPr>
            <a:normAutofit fontScale="92500" lnSpcReduction="20000"/>
          </a:bodyPr>
          <a:lstStyle/>
          <a:p>
            <a:pPr algn="just"/>
            <a:r>
              <a:rPr lang="en-US" sz="3200" dirty="0" smtClean="0"/>
              <a:t>Operates in both the PHYSICAL and the data link layer.</a:t>
            </a:r>
          </a:p>
          <a:p>
            <a:pPr algn="just"/>
            <a:r>
              <a:rPr lang="en-US" sz="3200" dirty="0" smtClean="0"/>
              <a:t>As a PHYSICAL layer device, it regenerates the signal it receives</a:t>
            </a:r>
            <a:r>
              <a:rPr lang="en-US" sz="3200" dirty="0"/>
              <a:t>.</a:t>
            </a:r>
          </a:p>
          <a:p>
            <a:pPr algn="just"/>
            <a:r>
              <a:rPr lang="en-US" sz="3200" dirty="0" smtClean="0"/>
              <a:t>As a data link layer device, the bridge can check the PHYSICAL/MAC addresses (source and destination) contained in the frame</a:t>
            </a:r>
            <a:r>
              <a:rPr lang="en-US" sz="3200" dirty="0"/>
              <a:t>.</a:t>
            </a:r>
          </a:p>
          <a:p>
            <a:pPr algn="just"/>
            <a:r>
              <a:rPr lang="en-US" sz="3200" dirty="0" smtClean="0"/>
              <a:t>A </a:t>
            </a:r>
            <a:r>
              <a:rPr lang="en-US" sz="3200" dirty="0"/>
              <a:t>bridge has a table used in filtering decisions. </a:t>
            </a:r>
          </a:p>
          <a:p>
            <a:pPr algn="just"/>
            <a:r>
              <a:rPr lang="en-US" sz="3200" dirty="0" smtClean="0"/>
              <a:t>It </a:t>
            </a:r>
            <a:r>
              <a:rPr lang="en-US" sz="3200" dirty="0"/>
              <a:t>can check the destination address of a frame and decide if the frame should be forwarded or dropped.</a:t>
            </a:r>
          </a:p>
          <a:p>
            <a:pPr algn="just"/>
            <a:r>
              <a:rPr lang="en-US" sz="3200" dirty="0" smtClean="0"/>
              <a:t>If </a:t>
            </a:r>
            <a:r>
              <a:rPr lang="en-US" sz="3200" dirty="0"/>
              <a:t>the frame is to be forwarded, the decision must specify the port.</a:t>
            </a:r>
          </a:p>
          <a:p>
            <a:pPr algn="just"/>
            <a:r>
              <a:rPr lang="en-US" sz="3200" dirty="0" smtClean="0"/>
              <a:t>A </a:t>
            </a:r>
            <a:r>
              <a:rPr lang="en-US" sz="3200" dirty="0"/>
              <a:t>bridge has a table that maps address to ports.</a:t>
            </a:r>
          </a:p>
          <a:p>
            <a:pPr algn="just"/>
            <a:r>
              <a:rPr lang="en-US" sz="3200" dirty="0" smtClean="0"/>
              <a:t>Limit </a:t>
            </a:r>
            <a:r>
              <a:rPr lang="en-US" sz="3200" dirty="0"/>
              <a:t>or filter traffic keeping local traffic local yet </a:t>
            </a:r>
            <a:r>
              <a:rPr lang="en-US" sz="3200" dirty="0" smtClean="0"/>
              <a:t>allow connectivity </a:t>
            </a:r>
            <a:r>
              <a:rPr lang="en-US" sz="3200" dirty="0"/>
              <a:t>to other parts (segments).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191</a:t>
            </a:fld>
            <a:endParaRPr lang="en-US"/>
          </a:p>
        </p:txBody>
      </p:sp>
    </p:spTree>
    <p:extLst>
      <p:ext uri="{BB962C8B-B14F-4D97-AF65-F5344CB8AC3E}">
        <p14:creationId xmlns:p14="http://schemas.microsoft.com/office/powerpoint/2010/main" xmlns="" val="334938370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Two and Three layer switches</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Two </a:t>
            </a:r>
            <a:r>
              <a:rPr lang="en-US" sz="3200" dirty="0"/>
              <a:t>layer switch operate at </a:t>
            </a:r>
            <a:r>
              <a:rPr lang="en-US" sz="3200" dirty="0" smtClean="0"/>
              <a:t>Physical </a:t>
            </a:r>
            <a:r>
              <a:rPr lang="en-US" sz="3200" dirty="0"/>
              <a:t>and D</a:t>
            </a:r>
            <a:r>
              <a:rPr lang="en-US" sz="3200" dirty="0" smtClean="0"/>
              <a:t>ata </a:t>
            </a:r>
            <a:r>
              <a:rPr lang="en-US" sz="3200" dirty="0"/>
              <a:t>link layer</a:t>
            </a:r>
          </a:p>
          <a:p>
            <a:pPr algn="just"/>
            <a:r>
              <a:rPr lang="en-US" sz="3200" dirty="0" smtClean="0"/>
              <a:t>Three </a:t>
            </a:r>
            <a:r>
              <a:rPr lang="en-US" sz="3200" dirty="0"/>
              <a:t>layer switch operates at network layer</a:t>
            </a:r>
          </a:p>
          <a:p>
            <a:pPr algn="just"/>
            <a:r>
              <a:rPr lang="en-US" sz="3200" dirty="0" smtClean="0"/>
              <a:t>Bridge </a:t>
            </a:r>
            <a:r>
              <a:rPr lang="en-US" sz="3200" dirty="0"/>
              <a:t>is an example of two-layer switch.</a:t>
            </a:r>
          </a:p>
          <a:p>
            <a:pPr algn="just"/>
            <a:r>
              <a:rPr lang="en-US" sz="3200" dirty="0" smtClean="0"/>
              <a:t>Bridge </a:t>
            </a:r>
            <a:r>
              <a:rPr lang="en-US" sz="3200" dirty="0"/>
              <a:t>with few port can connect a few LANs</a:t>
            </a:r>
          </a:p>
          <a:p>
            <a:pPr algn="just"/>
            <a:r>
              <a:rPr lang="en-US" sz="3200" dirty="0" smtClean="0"/>
              <a:t>Bridge </a:t>
            </a:r>
            <a:r>
              <a:rPr lang="en-US" sz="3200" dirty="0"/>
              <a:t>with many port may be able to allocate a unique port to each station, with each station on its own independent entity. This means no competing traffic (no collision as we saw in Ethernet)</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192</a:t>
            </a:fld>
            <a:endParaRPr lang="en-US"/>
          </a:p>
        </p:txBody>
      </p:sp>
    </p:spTree>
    <p:extLst>
      <p:ext uri="{BB962C8B-B14F-4D97-AF65-F5344CB8AC3E}">
        <p14:creationId xmlns:p14="http://schemas.microsoft.com/office/powerpoint/2010/main" xmlns="" val="98919225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Three layer Switch</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r>
              <a:rPr lang="en-US" sz="3200" dirty="0" smtClean="0"/>
              <a:t>E.g</a:t>
            </a:r>
            <a:r>
              <a:rPr lang="en-US" sz="3200" dirty="0"/>
              <a:t>. router.</a:t>
            </a:r>
          </a:p>
          <a:p>
            <a:r>
              <a:rPr lang="en-US" sz="3200" dirty="0" smtClean="0"/>
              <a:t>Routes </a:t>
            </a:r>
            <a:r>
              <a:rPr lang="en-US" sz="3200" dirty="0"/>
              <a:t>packets based on their logical addresses (host-to-host addressing)</a:t>
            </a:r>
          </a:p>
          <a:p>
            <a:r>
              <a:rPr lang="en-US" sz="3200" dirty="0" smtClean="0"/>
              <a:t>A </a:t>
            </a:r>
            <a:r>
              <a:rPr lang="en-US" sz="3200" dirty="0"/>
              <a:t>router normally connects LANs and WANs in the Internet and has a routing table that is used for making decision about the route. </a:t>
            </a:r>
          </a:p>
          <a:p>
            <a:r>
              <a:rPr lang="en-US" sz="3200" dirty="0" smtClean="0"/>
              <a:t>The </a:t>
            </a:r>
            <a:r>
              <a:rPr lang="en-US" sz="3200" dirty="0"/>
              <a:t>routing tables are normally dynamic and are updated using routing protocols.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193</a:t>
            </a:fld>
            <a:endParaRPr lang="en-US"/>
          </a:p>
        </p:txBody>
      </p:sp>
      <p:pic>
        <p:nvPicPr>
          <p:cNvPr id="5" name="Picture 4"/>
          <p:cNvPicPr>
            <a:picLocks noChangeAspect="1"/>
          </p:cNvPicPr>
          <p:nvPr/>
        </p:nvPicPr>
        <p:blipFill>
          <a:blip r:embed="rId2"/>
          <a:stretch>
            <a:fillRect/>
          </a:stretch>
        </p:blipFill>
        <p:spPr>
          <a:xfrm>
            <a:off x="6096000" y="4839243"/>
            <a:ext cx="5486400" cy="1895069"/>
          </a:xfrm>
          <a:prstGeom prst="rect">
            <a:avLst/>
          </a:prstGeom>
        </p:spPr>
      </p:pic>
    </p:spTree>
    <p:extLst>
      <p:ext uri="{BB962C8B-B14F-4D97-AF65-F5344CB8AC3E}">
        <p14:creationId xmlns:p14="http://schemas.microsoft.com/office/powerpoint/2010/main" xmlns="" val="49070038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Gateway</a:t>
            </a:r>
            <a:endParaRPr lang="en-US" dirty="0"/>
          </a:p>
        </p:txBody>
      </p:sp>
      <p:sp>
        <p:nvSpPr>
          <p:cNvPr id="3" name="Content Placeholder 2"/>
          <p:cNvSpPr>
            <a:spLocks noGrp="1"/>
          </p:cNvSpPr>
          <p:nvPr>
            <p:ph idx="1"/>
          </p:nvPr>
        </p:nvSpPr>
        <p:spPr>
          <a:xfrm>
            <a:off x="838200" y="1170432"/>
            <a:ext cx="10515600" cy="5551043"/>
          </a:xfrm>
        </p:spPr>
        <p:txBody>
          <a:bodyPr>
            <a:normAutofit fontScale="92500" lnSpcReduction="10000"/>
          </a:bodyPr>
          <a:lstStyle/>
          <a:p>
            <a:pPr algn="just"/>
            <a:r>
              <a:rPr lang="en-US" sz="3200" dirty="0" smtClean="0"/>
              <a:t>Interchangeably </a:t>
            </a:r>
            <a:r>
              <a:rPr lang="en-US" sz="3200" dirty="0"/>
              <a:t>used term router and </a:t>
            </a:r>
            <a:r>
              <a:rPr lang="en-US" sz="3200" dirty="0" smtClean="0"/>
              <a:t>gateway.</a:t>
            </a:r>
            <a:endParaRPr lang="en-US" sz="3200" dirty="0"/>
          </a:p>
          <a:p>
            <a:pPr algn="just"/>
            <a:r>
              <a:rPr lang="en-US" sz="3200" dirty="0" smtClean="0"/>
              <a:t>Connect </a:t>
            </a:r>
            <a:r>
              <a:rPr lang="en-US" sz="3200" dirty="0"/>
              <a:t>two networks above the network layer of OSI model.</a:t>
            </a:r>
          </a:p>
          <a:p>
            <a:pPr algn="just"/>
            <a:r>
              <a:rPr lang="en-US" sz="3200" dirty="0" smtClean="0"/>
              <a:t>Are </a:t>
            </a:r>
            <a:r>
              <a:rPr lang="en-US" sz="3200" dirty="0"/>
              <a:t>capable of converting data frames and network protocols into the format needed by another network.</a:t>
            </a:r>
          </a:p>
          <a:p>
            <a:pPr algn="just"/>
            <a:r>
              <a:rPr lang="en-US" sz="3200" dirty="0" smtClean="0"/>
              <a:t>Provide </a:t>
            </a:r>
            <a:r>
              <a:rPr lang="en-US" sz="3200" dirty="0"/>
              <a:t>for translation services between different computer protocols.</a:t>
            </a:r>
          </a:p>
          <a:p>
            <a:pPr algn="just"/>
            <a:r>
              <a:rPr lang="en-US" sz="3200" b="1" dirty="0" smtClean="0"/>
              <a:t>Transport </a:t>
            </a:r>
            <a:r>
              <a:rPr lang="en-US" sz="3200" b="1" dirty="0"/>
              <a:t>gateways </a:t>
            </a:r>
            <a:r>
              <a:rPr lang="en-US" sz="3200" dirty="0"/>
              <a:t>make a connection between two networks at the </a:t>
            </a:r>
            <a:r>
              <a:rPr lang="en-US" sz="3200" b="1" dirty="0"/>
              <a:t>transport layer.</a:t>
            </a:r>
            <a:endParaRPr lang="en-US" sz="3200" dirty="0"/>
          </a:p>
          <a:p>
            <a:pPr algn="just"/>
            <a:r>
              <a:rPr lang="en-US" sz="3200" b="1" dirty="0" smtClean="0"/>
              <a:t>Application </a:t>
            </a:r>
            <a:r>
              <a:rPr lang="en-US" sz="3200" b="1" dirty="0"/>
              <a:t>gateways </a:t>
            </a:r>
            <a:r>
              <a:rPr lang="en-US" sz="3200" dirty="0"/>
              <a:t>connect two parts of an application in the </a:t>
            </a:r>
            <a:r>
              <a:rPr lang="en-US" sz="3200" b="1" dirty="0"/>
              <a:t>application layer</a:t>
            </a:r>
            <a:r>
              <a:rPr lang="en-US" sz="3200" dirty="0"/>
              <a:t>, e.g., sending email between two machines using different mail </a:t>
            </a:r>
            <a:r>
              <a:rPr lang="en-US" sz="3200" dirty="0" smtClean="0"/>
              <a:t>formats.</a:t>
            </a:r>
            <a:endParaRPr lang="en-US" sz="3200" dirty="0"/>
          </a:p>
          <a:p>
            <a:pPr algn="just"/>
            <a:r>
              <a:rPr lang="en-US" sz="3200" dirty="0" smtClean="0"/>
              <a:t>Broadband-modem-router </a:t>
            </a:r>
            <a:r>
              <a:rPr lang="en-US" sz="3200" dirty="0"/>
              <a:t>is one e.g. of </a:t>
            </a:r>
            <a:r>
              <a:rPr lang="en-US" sz="3200" dirty="0" smtClean="0"/>
              <a:t>gateway.</a:t>
            </a:r>
            <a:endParaRPr 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194</a:t>
            </a:fld>
            <a:endParaRPr lang="en-US"/>
          </a:p>
        </p:txBody>
      </p:sp>
    </p:spTree>
    <p:extLst>
      <p:ext uri="{BB962C8B-B14F-4D97-AF65-F5344CB8AC3E}">
        <p14:creationId xmlns:p14="http://schemas.microsoft.com/office/powerpoint/2010/main" xmlns="" val="182576466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Backbone Networks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Bus Backbone: </a:t>
            </a:r>
            <a:r>
              <a:rPr lang="en-US" altLang="en-US" sz="3200" i="1" dirty="0">
                <a:latin typeface="Times New Roman" panose="02020603050405020304" pitchFamily="18" charset="0"/>
              </a:rPr>
              <a:t>In a bus backbone, the topology of the backbone is a bus.</a:t>
            </a:r>
          </a:p>
          <a:p>
            <a:pPr algn="just"/>
            <a:r>
              <a:rPr lang="en-US" sz="3200" dirty="0" smtClean="0"/>
              <a:t>Star Backbone: </a:t>
            </a:r>
            <a:r>
              <a:rPr lang="en-US" altLang="en-US" sz="3200" i="1" dirty="0">
                <a:latin typeface="Times New Roman" panose="02020603050405020304" pitchFamily="18" charset="0"/>
              </a:rPr>
              <a:t>In a star backbone, the topology of the backbone is a star; the backbone is just one switch. </a:t>
            </a:r>
          </a:p>
          <a:p>
            <a:pPr algn="just"/>
            <a:r>
              <a:rPr lang="en-US" sz="3200" dirty="0" smtClean="0"/>
              <a:t>Connecting Remote LANs: </a:t>
            </a:r>
            <a:r>
              <a:rPr lang="en-US" altLang="en-US" sz="3200" i="1" dirty="0">
                <a:latin typeface="Times New Roman" panose="02020603050405020304" pitchFamily="18" charset="0"/>
              </a:rPr>
              <a:t>A point-to-point link acts as a LAN in a remote backbone connected by remote bridges.</a:t>
            </a:r>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195</a:t>
            </a:fld>
            <a:endParaRPr lang="en-US"/>
          </a:p>
        </p:txBody>
      </p:sp>
    </p:spTree>
    <p:extLst>
      <p:ext uri="{BB962C8B-B14F-4D97-AF65-F5344CB8AC3E}">
        <p14:creationId xmlns:p14="http://schemas.microsoft.com/office/powerpoint/2010/main" xmlns="" val="208837932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196</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0725" y="433901"/>
            <a:ext cx="5486400" cy="2308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0"/>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324600" y="175562"/>
            <a:ext cx="5486400" cy="2825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8880" y="3355748"/>
            <a:ext cx="5486400" cy="3437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319938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Virtual LAN</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dirty="0"/>
              <a:t>A virtual local area network (VLAN) is a group of hosts with a common set of requirements that communicate as if they were attached to the same broadcast domain regardless of their physical location</a:t>
            </a:r>
            <a:r>
              <a:rPr lang="en-US" altLang="en-US" sz="3200" dirty="0" smtClean="0"/>
              <a:t>.</a:t>
            </a:r>
          </a:p>
          <a:p>
            <a:pPr algn="just"/>
            <a:r>
              <a:rPr lang="en-US" altLang="en-US" sz="3200" dirty="0"/>
              <a:t>A traditional LAN would require all users of the same requirements and same IP subnet (broadcast domain) be connected to the same equipment.</a:t>
            </a:r>
          </a:p>
          <a:p>
            <a:pPr algn="just"/>
            <a:r>
              <a:rPr lang="en-US" altLang="en-US" sz="3200" dirty="0"/>
              <a:t>By utilizing VLANs, the same users can be spread out over various geographical locations and still remain in their same IP subnet (broadcast domain).</a:t>
            </a:r>
          </a:p>
          <a:p>
            <a:pPr algn="just"/>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197</a:t>
            </a:fld>
            <a:endParaRPr lang="en-US"/>
          </a:p>
        </p:txBody>
      </p:sp>
    </p:spTree>
    <p:extLst>
      <p:ext uri="{BB962C8B-B14F-4D97-AF65-F5344CB8AC3E}">
        <p14:creationId xmlns:p14="http://schemas.microsoft.com/office/powerpoint/2010/main" xmlns="" val="162919204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Virtual LAN</a:t>
            </a:r>
          </a:p>
        </p:txBody>
      </p:sp>
      <p:sp>
        <p:nvSpPr>
          <p:cNvPr id="4" name="Slide Number Placeholder 3"/>
          <p:cNvSpPr>
            <a:spLocks noGrp="1"/>
          </p:cNvSpPr>
          <p:nvPr>
            <p:ph type="sldNum" sz="quarter" idx="12"/>
          </p:nvPr>
        </p:nvSpPr>
        <p:spPr/>
        <p:txBody>
          <a:bodyPr/>
          <a:lstStyle/>
          <a:p>
            <a:fld id="{DBC07081-7272-470F-BCAA-36563EDCC3FD}" type="slidenum">
              <a:rPr lang="en-US" smtClean="0"/>
              <a:pPr/>
              <a:t>198</a:t>
            </a:fld>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11175" y="1584960"/>
            <a:ext cx="5205413" cy="4289425"/>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6791325" y="1712753"/>
            <a:ext cx="4889500" cy="4033838"/>
          </a:xfrm>
          <a:prstGeom prst="rect">
            <a:avLst/>
          </a:prstGeom>
        </p:spPr>
      </p:pic>
    </p:spTree>
    <p:extLst>
      <p:ext uri="{BB962C8B-B14F-4D97-AF65-F5344CB8AC3E}">
        <p14:creationId xmlns:p14="http://schemas.microsoft.com/office/powerpoint/2010/main" xmlns="" val="246500074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3723"/>
            <a:ext cx="9144000" cy="2387600"/>
          </a:xfrm>
        </p:spPr>
        <p:txBody>
          <a:bodyPr/>
          <a:lstStyle/>
          <a:p>
            <a:r>
              <a:rPr lang="en-US" b="1" dirty="0"/>
              <a:t>Transport Layer and Network Layer </a:t>
            </a:r>
            <a:r>
              <a:rPr lang="en-US" b="1" dirty="0" smtClean="0"/>
              <a:t> </a:t>
            </a:r>
            <a:endParaRPr lang="en-US" dirty="0"/>
          </a:p>
        </p:txBody>
      </p:sp>
      <p:sp>
        <p:nvSpPr>
          <p:cNvPr id="3" name="Subtitle 2"/>
          <p:cNvSpPr>
            <a:spLocks noGrp="1"/>
          </p:cNvSpPr>
          <p:nvPr>
            <p:ph type="subTitle" idx="1"/>
          </p:nvPr>
        </p:nvSpPr>
        <p:spPr>
          <a:xfrm>
            <a:off x="731520" y="2961323"/>
            <a:ext cx="10622280" cy="3760152"/>
          </a:xfrm>
        </p:spPr>
        <p:txBody>
          <a:bodyPr>
            <a:normAutofit fontScale="62500" lnSpcReduction="20000"/>
          </a:bodyPr>
          <a:lstStyle/>
          <a:p>
            <a:r>
              <a:rPr lang="en-US" sz="5100" b="1" dirty="0" smtClean="0"/>
              <a:t>Unit IV</a:t>
            </a:r>
          </a:p>
          <a:p>
            <a:endParaRPr lang="en-US" sz="4000" dirty="0"/>
          </a:p>
          <a:p>
            <a:pPr algn="just"/>
            <a:r>
              <a:rPr lang="en-US" sz="4000" b="1" i="1" dirty="0"/>
              <a:t>Transport layer</a:t>
            </a:r>
            <a:r>
              <a:rPr lang="en-US" sz="4000" i="1" dirty="0"/>
              <a:t>-Process to process delivery, Connection oriented &amp; Connectionless Transport, UDP, TCP, congestion control and Quality of Service. </a:t>
            </a:r>
            <a:endParaRPr lang="en-US" sz="4000" dirty="0"/>
          </a:p>
          <a:p>
            <a:pPr algn="just"/>
            <a:r>
              <a:rPr lang="en-US" sz="4000" b="1" i="1" dirty="0"/>
              <a:t>Network Layer</a:t>
            </a:r>
            <a:r>
              <a:rPr lang="en-US" sz="4000" i="1" dirty="0"/>
              <a:t>: IPv4 address, IPv6 address, Address mapping-ARP, RARP &amp; DHCP, IPv4 datagram detail format, IPv6 datagram detail format, ICMP, IGMP, Network layer issues like Delivery, forwarding, intra-domain and Inter-domain routing, Routing algorithms like Shortest path routing, Flooding, Distance Vector Routing, Link State Routing, Path vector routing etc., Addressing types-Physical, Logical &amp; port address. </a:t>
            </a:r>
            <a:r>
              <a:rPr lang="en-US" sz="4500" i="1" dirty="0" smtClean="0"/>
              <a:t>   </a:t>
            </a:r>
            <a:r>
              <a:rPr lang="en-US" sz="4500" dirty="0" smtClean="0"/>
              <a:t> </a:t>
            </a:r>
            <a:endParaRPr lang="en-US" sz="45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199</a:t>
            </a:fld>
            <a:endParaRPr lang="en-US"/>
          </a:p>
        </p:txBody>
      </p:sp>
    </p:spTree>
    <p:extLst>
      <p:ext uri="{BB962C8B-B14F-4D97-AF65-F5344CB8AC3E}">
        <p14:creationId xmlns:p14="http://schemas.microsoft.com/office/powerpoint/2010/main" xmlns="" val="91597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Communication Network</a:t>
            </a:r>
          </a:p>
        </p:txBody>
      </p:sp>
      <p:sp>
        <p:nvSpPr>
          <p:cNvPr id="3" name="Content Placeholder 2"/>
          <p:cNvSpPr>
            <a:spLocks noGrp="1"/>
          </p:cNvSpPr>
          <p:nvPr>
            <p:ph idx="1"/>
          </p:nvPr>
        </p:nvSpPr>
        <p:spPr/>
        <p:txBody>
          <a:bodyPr>
            <a:normAutofit/>
          </a:bodyPr>
          <a:lstStyle/>
          <a:p>
            <a:pPr marL="0" indent="0" algn="just">
              <a:buNone/>
            </a:pPr>
            <a:r>
              <a:rPr lang="en-US" sz="3200" b="1" dirty="0"/>
              <a:t>Text Books: </a:t>
            </a:r>
            <a:endParaRPr lang="en-US" sz="3200" dirty="0"/>
          </a:p>
          <a:p>
            <a:pPr marL="0" indent="0" algn="just">
              <a:buNone/>
            </a:pPr>
            <a:r>
              <a:rPr lang="en-US" sz="3200" dirty="0"/>
              <a:t>1. Behrouz A. </a:t>
            </a:r>
            <a:r>
              <a:rPr lang="en-US" sz="3200" dirty="0" err="1" smtClean="0"/>
              <a:t>Forouzan</a:t>
            </a:r>
            <a:r>
              <a:rPr lang="en-US" sz="3200" smtClean="0"/>
              <a:t>, “Data </a:t>
            </a:r>
            <a:r>
              <a:rPr lang="en-US" sz="3200" dirty="0"/>
              <a:t>Communications and Networking</a:t>
            </a:r>
            <a:r>
              <a:rPr lang="en-US" sz="3200" dirty="0" smtClean="0"/>
              <a:t>”</a:t>
            </a:r>
            <a:endParaRPr lang="en-US" sz="3200" dirty="0"/>
          </a:p>
          <a:p>
            <a:pPr marL="0" indent="0" algn="just">
              <a:buNone/>
            </a:pPr>
            <a:r>
              <a:rPr lang="en-US" sz="3200" dirty="0"/>
              <a:t>2. </a:t>
            </a:r>
            <a:r>
              <a:rPr lang="en-US" sz="3200" b="1" dirty="0"/>
              <a:t>Andrew </a:t>
            </a:r>
            <a:r>
              <a:rPr lang="en-US" sz="3200" b="1" dirty="0" err="1"/>
              <a:t>Tenenbaum</a:t>
            </a:r>
            <a:r>
              <a:rPr lang="en-US" sz="3200" b="1" dirty="0"/>
              <a:t>, “Computer Networks</a:t>
            </a:r>
            <a:r>
              <a:rPr lang="en-US" sz="3200" b="1" dirty="0" smtClean="0"/>
              <a:t>”</a:t>
            </a:r>
          </a:p>
          <a:p>
            <a:pPr marL="0" indent="0" algn="just">
              <a:buNone/>
            </a:pPr>
            <a:r>
              <a:rPr lang="en-US" sz="3200" dirty="0" smtClean="0"/>
              <a:t>3</a:t>
            </a:r>
            <a:r>
              <a:rPr lang="en-US" sz="3200" dirty="0"/>
              <a:t>. Kurose &amp; Ross, “Computer Networking- A top Down Approach featuring the Internet</a:t>
            </a:r>
            <a:r>
              <a:rPr lang="en-US" sz="3200" dirty="0" smtClean="0"/>
              <a:t>”</a:t>
            </a:r>
            <a:endParaRPr lang="en-US" sz="3200" dirty="0"/>
          </a:p>
          <a:p>
            <a:pPr marL="0" indent="0" algn="just">
              <a:buNone/>
            </a:pPr>
            <a:r>
              <a:rPr lang="en-US" sz="3200" dirty="0"/>
              <a:t>4. William Stallings, “computer Networks and Cryptography</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a:t>
            </a:fld>
            <a:endParaRPr lang="en-US"/>
          </a:p>
        </p:txBody>
      </p:sp>
    </p:spTree>
    <p:extLst>
      <p:ext uri="{BB962C8B-B14F-4D97-AF65-F5344CB8AC3E}">
        <p14:creationId xmlns:p14="http://schemas.microsoft.com/office/powerpoint/2010/main" xmlns="" val="45932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Local Area Networks (LAN)</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dirty="0"/>
              <a:t>A LAN is a </a:t>
            </a:r>
            <a:r>
              <a:rPr lang="en-US" dirty="0" smtClean="0"/>
              <a:t>privately owned </a:t>
            </a:r>
            <a:r>
              <a:rPr lang="en-US" dirty="0"/>
              <a:t>network that operates within and nearby a single building like a home, </a:t>
            </a:r>
            <a:r>
              <a:rPr lang="en-US" dirty="0" smtClean="0"/>
              <a:t>office or </a:t>
            </a:r>
            <a:r>
              <a:rPr lang="en-US" dirty="0"/>
              <a:t>factory</a:t>
            </a:r>
            <a:r>
              <a:rPr lang="en-US" dirty="0" smtClean="0"/>
              <a:t>.</a:t>
            </a:r>
          </a:p>
          <a:p>
            <a:pPr algn="just"/>
            <a:r>
              <a:rPr lang="en-US" dirty="0"/>
              <a:t>LANs are widely used to connect personal computers and </a:t>
            </a:r>
            <a:r>
              <a:rPr lang="en-US" dirty="0" smtClean="0"/>
              <a:t>consumer electronics </a:t>
            </a:r>
            <a:r>
              <a:rPr lang="en-US" dirty="0"/>
              <a:t>to let them share resources (</a:t>
            </a:r>
            <a:r>
              <a:rPr lang="en-US" dirty="0" smtClean="0"/>
              <a:t>e</a:t>
            </a:r>
            <a:r>
              <a:rPr lang="en-US" dirty="0"/>
              <a:t>x</a:t>
            </a:r>
            <a:r>
              <a:rPr lang="en-US" dirty="0" smtClean="0"/>
              <a:t>. </a:t>
            </a:r>
            <a:r>
              <a:rPr lang="en-US" dirty="0"/>
              <a:t>printers) and exchange information</a:t>
            </a:r>
            <a:r>
              <a:rPr lang="en-US" dirty="0" smtClean="0"/>
              <a:t>.</a:t>
            </a:r>
          </a:p>
          <a:p>
            <a:pPr algn="just"/>
            <a:r>
              <a:rPr lang="en-US" dirty="0" smtClean="0"/>
              <a:t>In another configuration it can be used as wireless LAN consisting of a radio modem and an antenna (Access Point).</a:t>
            </a:r>
          </a:p>
          <a:p>
            <a:pPr algn="just"/>
            <a:r>
              <a:rPr lang="en-US" dirty="0" smtClean="0"/>
              <a:t>Typically</a:t>
            </a:r>
            <a:r>
              <a:rPr lang="en-US" dirty="0"/>
              <a:t>, wired LANs run at speeds of 100 Mbps to 1 </a:t>
            </a:r>
            <a:r>
              <a:rPr lang="en-US" dirty="0" err="1"/>
              <a:t>Gbps</a:t>
            </a:r>
            <a:r>
              <a:rPr lang="en-US" dirty="0"/>
              <a:t>, have low </a:t>
            </a:r>
            <a:r>
              <a:rPr lang="en-US" dirty="0" smtClean="0"/>
              <a:t>delay (</a:t>
            </a:r>
            <a:r>
              <a:rPr lang="en-US" dirty="0"/>
              <a:t>microseconds or nanoseconds), and make very few errors</a:t>
            </a:r>
            <a:r>
              <a:rPr lang="en-US" dirty="0" smtClean="0"/>
              <a:t>.</a:t>
            </a:r>
          </a:p>
          <a:p>
            <a:pPr algn="just"/>
            <a:r>
              <a:rPr lang="en-US" dirty="0"/>
              <a:t>Newer LANs can </a:t>
            </a:r>
            <a:r>
              <a:rPr lang="en-US" dirty="0" smtClean="0"/>
              <a:t>operate at </a:t>
            </a:r>
            <a:r>
              <a:rPr lang="en-US" dirty="0"/>
              <a:t>up to 10 </a:t>
            </a:r>
            <a:r>
              <a:rPr lang="en-US" dirty="0" err="1"/>
              <a:t>Gbps</a:t>
            </a:r>
            <a:r>
              <a:rPr lang="en-US" dirty="0" smtClean="0"/>
              <a:t>.</a:t>
            </a:r>
          </a:p>
          <a:p>
            <a:pPr algn="just"/>
            <a:r>
              <a:rPr lang="en-US" dirty="0" smtClean="0"/>
              <a:t>Various topologies are possible for LAN (bus-based, ring-based N/W)</a:t>
            </a:r>
          </a:p>
          <a:p>
            <a:pPr algn="just"/>
            <a:r>
              <a:rPr lang="en-US" dirty="0" smtClean="0"/>
              <a:t>Channel allocation can be Static or dynamic</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a:t>
            </a:fld>
            <a:endParaRPr lang="en-US"/>
          </a:p>
        </p:txBody>
      </p:sp>
    </p:spTree>
    <p:extLst>
      <p:ext uri="{BB962C8B-B14F-4D97-AF65-F5344CB8AC3E}">
        <p14:creationId xmlns:p14="http://schemas.microsoft.com/office/powerpoint/2010/main" xmlns="" val="39214084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latin typeface="Times" pitchFamily="18" charset="0"/>
              </a:rPr>
              <a:t>Process-to-Process Delivery</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defRPr/>
            </a:pPr>
            <a:r>
              <a:rPr lang="en-US" i="1" dirty="0">
                <a:effectLst>
                  <a:outerShdw blurRad="38100" dist="38100" dir="2700000" algn="tl">
                    <a:srgbClr val="C0C0C0"/>
                  </a:outerShdw>
                </a:effectLst>
                <a:latin typeface="Times New Roman" pitchFamily="18" charset="0"/>
              </a:rPr>
              <a:t>The transport layer is responsible for process-to-process delivery—the delivery of a packet, part of a message, from one process to another. Two processes communicate in a client/server relationship,</a:t>
            </a:r>
          </a:p>
          <a:p>
            <a:pPr algn="just">
              <a:defRPr/>
            </a:pPr>
            <a:r>
              <a:rPr lang="en-US" dirty="0" smtClean="0">
                <a:latin typeface="Times New Roman" pitchFamily="18" charset="0"/>
              </a:rPr>
              <a:t>In </a:t>
            </a:r>
            <a:r>
              <a:rPr lang="en-US" dirty="0">
                <a:latin typeface="Times New Roman" pitchFamily="18" charset="0"/>
              </a:rPr>
              <a:t>Client/Server communication, four entities must be defined:</a:t>
            </a:r>
          </a:p>
          <a:p>
            <a:pPr algn="just">
              <a:buFontTx/>
              <a:buChar char="•"/>
              <a:defRPr/>
            </a:pPr>
            <a:r>
              <a:rPr lang="en-US" dirty="0">
                <a:latin typeface="Times New Roman" pitchFamily="18" charset="0"/>
              </a:rPr>
              <a:t>Sending Node </a:t>
            </a:r>
          </a:p>
          <a:p>
            <a:pPr lvl="1" algn="just">
              <a:buFontTx/>
              <a:buChar char="•"/>
              <a:defRPr/>
            </a:pPr>
            <a:r>
              <a:rPr lang="en-US" sz="2800" dirty="0">
                <a:latin typeface="Times New Roman" pitchFamily="18" charset="0"/>
              </a:rPr>
              <a:t>Local Host IP </a:t>
            </a:r>
          </a:p>
          <a:p>
            <a:pPr lvl="1" algn="just">
              <a:buFontTx/>
              <a:buChar char="•"/>
              <a:defRPr/>
            </a:pPr>
            <a:r>
              <a:rPr lang="en-US" sz="2800" dirty="0">
                <a:latin typeface="Times New Roman" pitchFamily="18" charset="0"/>
              </a:rPr>
              <a:t>Local Process Port number</a:t>
            </a:r>
          </a:p>
          <a:p>
            <a:pPr algn="just">
              <a:buFontTx/>
              <a:buChar char="•"/>
              <a:defRPr/>
            </a:pPr>
            <a:r>
              <a:rPr lang="en-US" dirty="0">
                <a:latin typeface="Times New Roman" pitchFamily="18" charset="0"/>
              </a:rPr>
              <a:t>Receiving Node</a:t>
            </a:r>
          </a:p>
          <a:p>
            <a:pPr lvl="1" algn="just">
              <a:buFontTx/>
              <a:buChar char="•"/>
              <a:defRPr/>
            </a:pPr>
            <a:r>
              <a:rPr lang="en-US" sz="2800" dirty="0">
                <a:latin typeface="Times New Roman" pitchFamily="18" charset="0"/>
              </a:rPr>
              <a:t> Remote host IP</a:t>
            </a:r>
          </a:p>
          <a:p>
            <a:pPr lvl="1" algn="just">
              <a:buFontTx/>
              <a:buChar char="•"/>
              <a:defRPr/>
            </a:pPr>
            <a:r>
              <a:rPr lang="en-US" sz="2800" dirty="0">
                <a:latin typeface="Times New Roman" pitchFamily="18" charset="0"/>
              </a:rPr>
              <a:t>Remote Process ID Port number</a:t>
            </a:r>
          </a:p>
          <a:p>
            <a:pPr marL="0" indent="0" algn="just">
              <a:buNone/>
            </a:pP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200</a:t>
            </a:fld>
            <a:endParaRPr lang="en-US"/>
          </a:p>
        </p:txBody>
      </p:sp>
    </p:spTree>
    <p:extLst>
      <p:ext uri="{BB962C8B-B14F-4D97-AF65-F5344CB8AC3E}">
        <p14:creationId xmlns:p14="http://schemas.microsoft.com/office/powerpoint/2010/main" xmlns="" val="385714181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07081-7272-470F-BCAA-36563EDCC3FD}" type="slidenum">
              <a:rPr lang="en-US" smtClean="0"/>
              <a:pPr/>
              <a:t>201</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000" y="1594739"/>
            <a:ext cx="10972800" cy="4499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a:xfrm>
            <a:off x="838200" y="365125"/>
            <a:ext cx="10515600" cy="683387"/>
          </a:xfrm>
        </p:spPr>
        <p:txBody>
          <a:bodyPr>
            <a:normAutofit fontScale="90000"/>
          </a:bodyPr>
          <a:lstStyle/>
          <a:p>
            <a:r>
              <a:rPr lang="en-US" dirty="0" smtClean="0"/>
              <a:t>Types of Data Delivery</a:t>
            </a:r>
            <a:endParaRPr lang="en-US" dirty="0"/>
          </a:p>
        </p:txBody>
      </p:sp>
    </p:spTree>
    <p:extLst>
      <p:ext uri="{BB962C8B-B14F-4D97-AF65-F5344CB8AC3E}">
        <p14:creationId xmlns:p14="http://schemas.microsoft.com/office/powerpoint/2010/main" xmlns="" val="388509986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altLang="en-US" dirty="0"/>
              <a:t>User Datagram Protocol (UDP)</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nSpc>
                <a:spcPct val="100000"/>
              </a:lnSpc>
              <a:spcBef>
                <a:spcPts val="0"/>
              </a:spcBef>
            </a:pPr>
            <a:r>
              <a:rPr lang="en-US" altLang="en-US" sz="2200" b="1" dirty="0">
                <a:latin typeface="Times New Roman" panose="02020603050405020304" pitchFamily="18" charset="0"/>
                <a:cs typeface="Times New Roman" panose="02020603050405020304" pitchFamily="18" charset="0"/>
              </a:rPr>
              <a:t>Connectionless</a:t>
            </a:r>
          </a:p>
          <a:p>
            <a:pPr lvl="1">
              <a:lnSpc>
                <a:spcPct val="100000"/>
              </a:lnSpc>
              <a:spcBef>
                <a:spcPts val="0"/>
              </a:spcBef>
            </a:pPr>
            <a:r>
              <a:rPr lang="en-US" altLang="en-US" sz="2200" b="1" dirty="0">
                <a:solidFill>
                  <a:srgbClr val="000000"/>
                </a:solidFill>
                <a:latin typeface="Times New Roman" panose="02020603050405020304" pitchFamily="18" charset="0"/>
                <a:cs typeface="Times New Roman" panose="02020603050405020304" pitchFamily="18" charset="0"/>
              </a:rPr>
              <a:t>No handshaking</a:t>
            </a:r>
            <a:r>
              <a:rPr lang="en-US" altLang="en-US" sz="2200" dirty="0">
                <a:solidFill>
                  <a:srgbClr val="000000"/>
                </a:solidFill>
                <a:latin typeface="Times New Roman" panose="02020603050405020304" pitchFamily="18" charset="0"/>
                <a:cs typeface="Times New Roman" panose="02020603050405020304" pitchFamily="18" charset="0"/>
              </a:rPr>
              <a:t> between UDP sender, receiver</a:t>
            </a:r>
          </a:p>
          <a:p>
            <a:pPr lvl="1">
              <a:lnSpc>
                <a:spcPct val="100000"/>
              </a:lnSpc>
              <a:spcBef>
                <a:spcPts val="0"/>
              </a:spcBef>
            </a:pPr>
            <a:r>
              <a:rPr lang="en-US" altLang="en-US" sz="2200" dirty="0">
                <a:solidFill>
                  <a:srgbClr val="000000"/>
                </a:solidFill>
                <a:latin typeface="Times New Roman" panose="02020603050405020304" pitchFamily="18" charset="0"/>
                <a:cs typeface="Times New Roman" panose="02020603050405020304" pitchFamily="18" charset="0"/>
              </a:rPr>
              <a:t>Each UDP segment handled </a:t>
            </a:r>
            <a:r>
              <a:rPr lang="en-US" altLang="en-US" sz="2200" b="1" dirty="0">
                <a:solidFill>
                  <a:srgbClr val="000000"/>
                </a:solidFill>
                <a:latin typeface="Times New Roman" panose="02020603050405020304" pitchFamily="18" charset="0"/>
                <a:cs typeface="Times New Roman" panose="02020603050405020304" pitchFamily="18" charset="0"/>
              </a:rPr>
              <a:t>independently</a:t>
            </a:r>
            <a:r>
              <a:rPr lang="en-US" altLang="en-US" sz="2200" dirty="0">
                <a:solidFill>
                  <a:srgbClr val="000000"/>
                </a:solidFill>
                <a:latin typeface="Times New Roman" panose="02020603050405020304" pitchFamily="18" charset="0"/>
                <a:cs typeface="Times New Roman" panose="02020603050405020304" pitchFamily="18" charset="0"/>
              </a:rPr>
              <a:t> of others</a:t>
            </a:r>
          </a:p>
          <a:p>
            <a:pPr>
              <a:lnSpc>
                <a:spcPct val="100000"/>
              </a:lnSpc>
              <a:spcBef>
                <a:spcPts val="0"/>
              </a:spcBef>
            </a:pPr>
            <a:r>
              <a:rPr lang="en-US" altLang="en-US" sz="2200" dirty="0">
                <a:latin typeface="Times New Roman" panose="02020603050405020304" pitchFamily="18" charset="0"/>
                <a:cs typeface="Times New Roman" panose="02020603050405020304" pitchFamily="18" charset="0"/>
              </a:rPr>
              <a:t>A </a:t>
            </a:r>
            <a:r>
              <a:rPr lang="en-US" altLang="en-US" sz="2200" b="1" dirty="0">
                <a:latin typeface="Times New Roman" panose="02020603050405020304" pitchFamily="18" charset="0"/>
                <a:cs typeface="Times New Roman" panose="02020603050405020304" pitchFamily="18" charset="0"/>
              </a:rPr>
              <a:t>server application </a:t>
            </a:r>
            <a:r>
              <a:rPr lang="en-US" altLang="en-US" sz="2200" dirty="0">
                <a:latin typeface="Times New Roman" panose="02020603050405020304" pitchFamily="18" charset="0"/>
                <a:cs typeface="Times New Roman" panose="02020603050405020304" pitchFamily="18" charset="0"/>
              </a:rPr>
              <a:t>that uses UDP serves only </a:t>
            </a:r>
            <a:r>
              <a:rPr lang="en-US" altLang="en-US" sz="2200" b="1" u="sng" dirty="0">
                <a:latin typeface="Times New Roman" panose="02020603050405020304" pitchFamily="18" charset="0"/>
                <a:cs typeface="Times New Roman" panose="02020603050405020304" pitchFamily="18" charset="0"/>
              </a:rPr>
              <a:t>ONE request</a:t>
            </a:r>
            <a:r>
              <a:rPr lang="en-US" altLang="en-US" sz="2200" dirty="0">
                <a:latin typeface="Times New Roman" panose="02020603050405020304" pitchFamily="18" charset="0"/>
                <a:cs typeface="Times New Roman" panose="02020603050405020304" pitchFamily="18" charset="0"/>
              </a:rPr>
              <a:t> at a time. All other requests are stored in a </a:t>
            </a:r>
            <a:r>
              <a:rPr lang="en-US" altLang="en-US" sz="2200" b="1" dirty="0">
                <a:latin typeface="Times New Roman" panose="02020603050405020304" pitchFamily="18" charset="0"/>
                <a:cs typeface="Times New Roman" panose="02020603050405020304" pitchFamily="18" charset="0"/>
              </a:rPr>
              <a:t>queue</a:t>
            </a:r>
            <a:r>
              <a:rPr lang="en-US" altLang="en-US" sz="2200" dirty="0">
                <a:latin typeface="Times New Roman" panose="02020603050405020304" pitchFamily="18" charset="0"/>
                <a:cs typeface="Times New Roman" panose="02020603050405020304" pitchFamily="18" charset="0"/>
              </a:rPr>
              <a:t> waiting for service.</a:t>
            </a:r>
          </a:p>
          <a:p>
            <a:pPr>
              <a:lnSpc>
                <a:spcPct val="100000"/>
              </a:lnSpc>
              <a:spcBef>
                <a:spcPts val="0"/>
              </a:spcBef>
            </a:pPr>
            <a:r>
              <a:rPr lang="en-US" altLang="en-US" sz="2200" b="1" u="sng" dirty="0">
                <a:latin typeface="Times New Roman" panose="02020603050405020304" pitchFamily="18" charset="0"/>
                <a:cs typeface="Times New Roman" panose="02020603050405020304" pitchFamily="18" charset="0"/>
              </a:rPr>
              <a:t>Unreliable protocol</a:t>
            </a:r>
            <a:r>
              <a:rPr lang="en-US" altLang="en-US" sz="2200" b="1" dirty="0">
                <a:latin typeface="Times New Roman" panose="02020603050405020304" pitchFamily="18" charset="0"/>
                <a:cs typeface="Times New Roman" panose="02020603050405020304" pitchFamily="18" charset="0"/>
              </a:rPr>
              <a:t> has no flow and error control</a:t>
            </a:r>
          </a:p>
          <a:p>
            <a:pPr lvl="1">
              <a:lnSpc>
                <a:spcPct val="100000"/>
              </a:lnSpc>
              <a:spcBef>
                <a:spcPts val="0"/>
              </a:spcBef>
            </a:pPr>
            <a:r>
              <a:rPr lang="en-US" altLang="en-US" sz="2200" dirty="0">
                <a:latin typeface="Times New Roman" panose="02020603050405020304" pitchFamily="18" charset="0"/>
                <a:cs typeface="Times New Roman" panose="02020603050405020304" pitchFamily="18" charset="0"/>
              </a:rPr>
              <a:t> A UDP segment  can be </a:t>
            </a:r>
            <a:r>
              <a:rPr lang="en-US" altLang="en-US" sz="2200" b="1" dirty="0">
                <a:latin typeface="Times New Roman" panose="02020603050405020304" pitchFamily="18" charset="0"/>
                <a:cs typeface="Times New Roman" panose="02020603050405020304" pitchFamily="18" charset="0"/>
              </a:rPr>
              <a:t>lost</a:t>
            </a:r>
            <a:r>
              <a:rPr lang="en-US" altLang="en-US" sz="2200"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arrive out of order</a:t>
            </a:r>
            <a:r>
              <a:rPr lang="en-US" altLang="en-US" sz="2200"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duplicated</a:t>
            </a:r>
            <a:r>
              <a:rPr lang="en-US" altLang="en-US" sz="2200" dirty="0">
                <a:latin typeface="Times New Roman" panose="02020603050405020304" pitchFamily="18" charset="0"/>
                <a:cs typeface="Times New Roman" panose="02020603050405020304" pitchFamily="18" charset="0"/>
              </a:rPr>
              <a:t>, or </a:t>
            </a:r>
            <a:r>
              <a:rPr lang="en-US" altLang="en-US" sz="2200" b="1" dirty="0">
                <a:latin typeface="Times New Roman" panose="02020603050405020304" pitchFamily="18" charset="0"/>
                <a:cs typeface="Times New Roman" panose="02020603050405020304" pitchFamily="18" charset="0"/>
              </a:rPr>
              <a:t>corrupted</a:t>
            </a:r>
          </a:p>
          <a:p>
            <a:pPr lvl="1">
              <a:lnSpc>
                <a:spcPct val="100000"/>
              </a:lnSpc>
              <a:spcBef>
                <a:spcPts val="0"/>
              </a:spcBef>
            </a:pPr>
            <a:r>
              <a:rPr lang="en-US" altLang="en-US" sz="2200" b="1" dirty="0">
                <a:latin typeface="Times New Roman" panose="02020603050405020304" pitchFamily="18" charset="0"/>
                <a:cs typeface="Times New Roman" panose="02020603050405020304" pitchFamily="18" charset="0"/>
              </a:rPr>
              <a:t>Checksum field checks error in </a:t>
            </a:r>
            <a:r>
              <a:rPr lang="en-US" altLang="en-US" sz="2200" b="1" u="sng" dirty="0">
                <a:latin typeface="Times New Roman" panose="02020603050405020304" pitchFamily="18" charset="0"/>
                <a:cs typeface="Times New Roman" panose="02020603050405020304" pitchFamily="18" charset="0"/>
              </a:rPr>
              <a:t>the entire UDP segment</a:t>
            </a:r>
            <a:r>
              <a:rPr lang="en-US" altLang="en-US" sz="2200" b="1" dirty="0">
                <a:latin typeface="Times New Roman" panose="02020603050405020304" pitchFamily="18" charset="0"/>
                <a:cs typeface="Times New Roman" panose="02020603050405020304" pitchFamily="18" charset="0"/>
              </a:rPr>
              <a:t>. It is Optional</a:t>
            </a:r>
          </a:p>
          <a:p>
            <a:pPr lvl="1">
              <a:lnSpc>
                <a:spcPct val="100000"/>
              </a:lnSpc>
              <a:spcBef>
                <a:spcPts val="0"/>
              </a:spcBef>
            </a:pPr>
            <a:r>
              <a:rPr lang="en-US" altLang="en-US" sz="2200" dirty="0">
                <a:latin typeface="Times New Roman" panose="02020603050405020304" pitchFamily="18" charset="0"/>
                <a:cs typeface="Times New Roman" panose="02020603050405020304" pitchFamily="18" charset="0"/>
              </a:rPr>
              <a:t>UDP </a:t>
            </a:r>
            <a:r>
              <a:rPr lang="en-US" altLang="en-US" sz="2200" b="1" dirty="0">
                <a:latin typeface="Times New Roman" panose="02020603050405020304" pitchFamily="18" charset="0"/>
                <a:cs typeface="Times New Roman" panose="02020603050405020304" pitchFamily="18" charset="0"/>
              </a:rPr>
              <a:t>doe not do anything to recover</a:t>
            </a:r>
            <a:r>
              <a:rPr lang="en-US" altLang="en-US" sz="2200" dirty="0">
                <a:latin typeface="Times New Roman" panose="02020603050405020304" pitchFamily="18" charset="0"/>
                <a:cs typeface="Times New Roman" panose="02020603050405020304" pitchFamily="18" charset="0"/>
              </a:rPr>
              <a:t> from an error it simply </a:t>
            </a:r>
            <a:r>
              <a:rPr lang="en-US" altLang="en-US" sz="2200" b="1" dirty="0">
                <a:latin typeface="Times New Roman" panose="02020603050405020304" pitchFamily="18" charset="0"/>
                <a:cs typeface="Times New Roman" panose="02020603050405020304" pitchFamily="18" charset="0"/>
              </a:rPr>
              <a:t>discard</a:t>
            </a:r>
            <a:r>
              <a:rPr lang="en-US" altLang="en-US" sz="2200" dirty="0">
                <a:latin typeface="Times New Roman" panose="02020603050405020304" pitchFamily="18" charset="0"/>
                <a:cs typeface="Times New Roman" panose="02020603050405020304" pitchFamily="18" charset="0"/>
              </a:rPr>
              <a:t>  the segment </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Application accepts full responsibility for errors</a:t>
            </a:r>
            <a:endParaRPr lang="en-US" altLang="en-US" sz="2200" dirty="0">
              <a:latin typeface="Times New Roman" panose="02020603050405020304" pitchFamily="18" charset="0"/>
              <a:cs typeface="Times New Roman" panose="02020603050405020304" pitchFamily="18" charset="0"/>
            </a:endParaRPr>
          </a:p>
          <a:p>
            <a:pPr>
              <a:lnSpc>
                <a:spcPct val="100000"/>
              </a:lnSpc>
              <a:spcBef>
                <a:spcPts val="0"/>
              </a:spcBef>
            </a:pPr>
            <a:r>
              <a:rPr lang="en-US" altLang="en-US" sz="2200" dirty="0">
                <a:latin typeface="Times New Roman" panose="02020603050405020304" pitchFamily="18" charset="0"/>
                <a:cs typeface="Times New Roman" panose="02020603050405020304" pitchFamily="18" charset="0"/>
              </a:rPr>
              <a:t>It </a:t>
            </a:r>
            <a:r>
              <a:rPr lang="en-US" altLang="en-US" sz="2200" b="1" dirty="0">
                <a:latin typeface="Times New Roman" panose="02020603050405020304" pitchFamily="18" charset="0"/>
                <a:cs typeface="Times New Roman" panose="02020603050405020304" pitchFamily="18" charset="0"/>
              </a:rPr>
              <a:t>uses port numbers</a:t>
            </a:r>
            <a:r>
              <a:rPr lang="en-US" altLang="en-US" sz="2200" dirty="0">
                <a:latin typeface="Times New Roman" panose="02020603050405020304" pitchFamily="18" charset="0"/>
                <a:cs typeface="Times New Roman" panose="02020603050405020304" pitchFamily="18" charset="0"/>
              </a:rPr>
              <a:t> to multiplex/</a:t>
            </a:r>
            <a:r>
              <a:rPr lang="en-US" altLang="en-US" sz="2200" dirty="0" err="1">
                <a:latin typeface="Times New Roman" panose="02020603050405020304" pitchFamily="18" charset="0"/>
                <a:cs typeface="Times New Roman" panose="02020603050405020304" pitchFamily="18" charset="0"/>
              </a:rPr>
              <a:t>demultiplex</a:t>
            </a:r>
            <a:r>
              <a:rPr lang="en-US" altLang="en-US" sz="2200" dirty="0">
                <a:latin typeface="Times New Roman" panose="02020603050405020304" pitchFamily="18" charset="0"/>
                <a:cs typeface="Times New Roman" panose="02020603050405020304" pitchFamily="18" charset="0"/>
              </a:rPr>
              <a:t> data from/to the application layer.</a:t>
            </a:r>
          </a:p>
          <a:p>
            <a:pPr>
              <a:lnSpc>
                <a:spcPct val="100000"/>
              </a:lnSpc>
              <a:spcBef>
                <a:spcPts val="0"/>
              </a:spcBef>
            </a:pPr>
            <a:r>
              <a:rPr lang="en-US" altLang="en-US" sz="2200" dirty="0">
                <a:latin typeface="Times New Roman" panose="02020603050405020304" pitchFamily="18" charset="0"/>
                <a:cs typeface="Times New Roman" panose="02020603050405020304" pitchFamily="18" charset="0"/>
              </a:rPr>
              <a:t>Advantages: Simple, </a:t>
            </a:r>
            <a:r>
              <a:rPr lang="en-US" altLang="en-US" sz="2200" b="1" dirty="0">
                <a:latin typeface="Times New Roman" panose="02020603050405020304" pitchFamily="18" charset="0"/>
                <a:cs typeface="Times New Roman" panose="02020603050405020304" pitchFamily="18" charset="0"/>
              </a:rPr>
              <a:t>minimum overhead</a:t>
            </a:r>
            <a:r>
              <a:rPr lang="en-US" altLang="en-US" sz="2200"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no connection delay</a:t>
            </a:r>
          </a:p>
          <a:p>
            <a:pPr>
              <a:lnSpc>
                <a:spcPct val="100000"/>
              </a:lnSpc>
              <a:spcBef>
                <a:spcPts val="0"/>
              </a:spcBef>
            </a:pPr>
            <a:r>
              <a:rPr lang="en-US" altLang="en-US" sz="2200" b="1" dirty="0">
                <a:latin typeface="Times New Roman" panose="02020603050405020304" pitchFamily="18" charset="0"/>
                <a:cs typeface="Times New Roman" panose="02020603050405020304" pitchFamily="18" charset="0"/>
              </a:rPr>
              <a:t>Services provided by UDP: </a:t>
            </a:r>
          </a:p>
          <a:p>
            <a:pPr lvl="1">
              <a:lnSpc>
                <a:spcPct val="100000"/>
              </a:lnSpc>
              <a:spcBef>
                <a:spcPts val="0"/>
              </a:spcBef>
            </a:pPr>
            <a:r>
              <a:rPr lang="en-US" altLang="en-US" sz="2200" dirty="0">
                <a:latin typeface="Times New Roman" panose="02020603050405020304" pitchFamily="18" charset="0"/>
                <a:cs typeface="Times New Roman" panose="02020603050405020304" pitchFamily="18" charset="0"/>
              </a:rPr>
              <a:t>Process-to-Process delivery</a:t>
            </a:r>
          </a:p>
          <a:p>
            <a:pPr lvl="1">
              <a:lnSpc>
                <a:spcPct val="100000"/>
              </a:lnSpc>
              <a:spcBef>
                <a:spcPts val="0"/>
              </a:spcBef>
            </a:pPr>
            <a:r>
              <a:rPr lang="en-US" altLang="en-US" sz="2200" dirty="0">
                <a:latin typeface="Times New Roman" panose="02020603050405020304" pitchFamily="18" charset="0"/>
                <a:cs typeface="Times New Roman" panose="02020603050405020304" pitchFamily="18" charset="0"/>
              </a:rPr>
              <a:t>Error checking (however, if there is an error UDP does NOT do anything to recover from </a:t>
            </a:r>
            <a:r>
              <a:rPr lang="en-US" altLang="en-US" sz="2200" b="1" dirty="0">
                <a:latin typeface="Times New Roman" panose="02020603050405020304" pitchFamily="18" charset="0"/>
                <a:cs typeface="Times New Roman" panose="02020603050405020304" pitchFamily="18" charset="0"/>
              </a:rPr>
              <a:t>error. It will just</a:t>
            </a:r>
            <a:r>
              <a:rPr lang="en-US" altLang="en-US" sz="2200" dirty="0">
                <a:latin typeface="Times New Roman" panose="02020603050405020304" pitchFamily="18" charset="0"/>
                <a:cs typeface="Times New Roman" panose="02020603050405020304" pitchFamily="18" charset="0"/>
              </a:rPr>
              <a:t> discard the message</a:t>
            </a:r>
            <a:endParaRPr lang="en-US" sz="2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202</a:t>
            </a:fld>
            <a:endParaRPr lang="en-US"/>
          </a:p>
        </p:txBody>
      </p:sp>
    </p:spTree>
    <p:extLst>
      <p:ext uri="{BB962C8B-B14F-4D97-AF65-F5344CB8AC3E}">
        <p14:creationId xmlns:p14="http://schemas.microsoft.com/office/powerpoint/2010/main" xmlns="" val="131284209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UDP Applications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r>
              <a:rPr lang="en-US" altLang="en-US" dirty="0"/>
              <a:t>Used for applications that can tolerate small amount of packet loss:</a:t>
            </a:r>
          </a:p>
          <a:p>
            <a:pPr lvl="1"/>
            <a:r>
              <a:rPr lang="en-US" altLang="en-US" dirty="0"/>
              <a:t>Multimedia applications, </a:t>
            </a:r>
          </a:p>
          <a:p>
            <a:pPr lvl="1"/>
            <a:r>
              <a:rPr lang="en-US" altLang="en-US" dirty="0"/>
              <a:t>Internet telephony, </a:t>
            </a:r>
          </a:p>
          <a:p>
            <a:pPr lvl="1"/>
            <a:r>
              <a:rPr lang="en-US" altLang="en-US" dirty="0"/>
              <a:t>real-time-video conferencing</a:t>
            </a:r>
          </a:p>
          <a:p>
            <a:pPr lvl="1"/>
            <a:r>
              <a:rPr lang="en-US" altLang="en-US" dirty="0"/>
              <a:t>Domain Name System messages</a:t>
            </a:r>
          </a:p>
          <a:p>
            <a:pPr lvl="1"/>
            <a:r>
              <a:rPr lang="en-US" altLang="en-US" dirty="0"/>
              <a:t>Audio</a:t>
            </a:r>
          </a:p>
          <a:p>
            <a:pPr lvl="1"/>
            <a:r>
              <a:rPr lang="en-US" altLang="en-US" dirty="0"/>
              <a:t>Routing Protocols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203</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23618" y="3325812"/>
            <a:ext cx="7065963"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4"/>
          <p:cNvSpPr txBox="1">
            <a:spLocks noChangeArrowheads="1"/>
          </p:cNvSpPr>
          <p:nvPr/>
        </p:nvSpPr>
        <p:spPr bwMode="auto">
          <a:xfrm>
            <a:off x="1565178" y="5111496"/>
            <a:ext cx="25314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US" altLang="en-US" sz="2000" i="1" dirty="0" smtClean="0">
                <a:latin typeface="Times New Roman" panose="02020603050405020304" pitchFamily="18" charset="0"/>
              </a:rPr>
              <a:t>User </a:t>
            </a:r>
            <a:r>
              <a:rPr lang="en-US" altLang="en-US" sz="2000" i="1" dirty="0">
                <a:latin typeface="Times New Roman" panose="02020603050405020304" pitchFamily="18" charset="0"/>
              </a:rPr>
              <a:t>datagram format</a:t>
            </a:r>
          </a:p>
        </p:txBody>
      </p:sp>
    </p:spTree>
    <p:extLst>
      <p:ext uri="{BB962C8B-B14F-4D97-AF65-F5344CB8AC3E}">
        <p14:creationId xmlns:p14="http://schemas.microsoft.com/office/powerpoint/2010/main" xmlns="" val="286122653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altLang="en-US" dirty="0">
                <a:latin typeface="Times New Roman" panose="02020603050405020304" pitchFamily="18" charset="0"/>
                <a:cs typeface="Times New Roman" panose="02020603050405020304" pitchFamily="18" charset="0"/>
              </a:rPr>
              <a:t>Transmission Control Protocol (TCP)</a:t>
            </a:r>
            <a:endParaRPr lang="en-US" dirty="0"/>
          </a:p>
        </p:txBody>
      </p:sp>
      <p:sp>
        <p:nvSpPr>
          <p:cNvPr id="3" name="Content Placeholder 2"/>
          <p:cNvSpPr>
            <a:spLocks noGrp="1"/>
          </p:cNvSpPr>
          <p:nvPr>
            <p:ph idx="1"/>
          </p:nvPr>
        </p:nvSpPr>
        <p:spPr>
          <a:xfrm>
            <a:off x="838200" y="1170432"/>
            <a:ext cx="10515600" cy="5551043"/>
          </a:xfrm>
        </p:spPr>
        <p:txBody>
          <a:bodyPr>
            <a:normAutofit fontScale="92500" lnSpcReduction="20000"/>
          </a:bodyPr>
          <a:lstStyle/>
          <a:p>
            <a:pPr algn="just"/>
            <a:r>
              <a:rPr lang="en-US" sz="3200" dirty="0" smtClean="0"/>
              <a:t>Connection-oriented</a:t>
            </a:r>
          </a:p>
          <a:p>
            <a:pPr algn="just"/>
            <a:r>
              <a:rPr lang="en-US" altLang="en-US" sz="3200" i="1" dirty="0">
                <a:latin typeface="Times New Roman" panose="02020603050405020304" pitchFamily="18" charset="0"/>
                <a:cs typeface="Times New Roman" panose="02020603050405020304" pitchFamily="18" charset="0"/>
              </a:rPr>
              <a:t>Connection oriented </a:t>
            </a:r>
            <a:r>
              <a:rPr lang="en-US" altLang="en-US" sz="3200" dirty="0">
                <a:latin typeface="Times New Roman" panose="02020603050405020304" pitchFamily="18" charset="0"/>
                <a:cs typeface="Times New Roman" panose="02020603050405020304" pitchFamily="18" charset="0"/>
              </a:rPr>
              <a:t>means that a </a:t>
            </a:r>
            <a:r>
              <a:rPr lang="en-US" altLang="en-US" sz="3200" u="sng" dirty="0">
                <a:latin typeface="Times New Roman" panose="02020603050405020304" pitchFamily="18" charset="0"/>
                <a:cs typeface="Times New Roman" panose="02020603050405020304" pitchFamily="18" charset="0"/>
              </a:rPr>
              <a:t>virtual connection</a:t>
            </a:r>
            <a:r>
              <a:rPr lang="en-US" altLang="en-US" sz="3200" dirty="0">
                <a:latin typeface="Times New Roman" panose="02020603050405020304" pitchFamily="18" charset="0"/>
                <a:cs typeface="Times New Roman" panose="02020603050405020304" pitchFamily="18" charset="0"/>
              </a:rPr>
              <a:t> is established before any data is transferred. </a:t>
            </a:r>
          </a:p>
          <a:p>
            <a:pPr algn="just"/>
            <a:r>
              <a:rPr lang="en-US" altLang="en-US" sz="3200" dirty="0">
                <a:latin typeface="Times New Roman" panose="02020603050405020304" pitchFamily="18" charset="0"/>
                <a:cs typeface="Times New Roman" panose="02020603050405020304" pitchFamily="18" charset="0"/>
              </a:rPr>
              <a:t>Connection ensures  that  the receiving  process  is  available and ready </a:t>
            </a:r>
            <a:r>
              <a:rPr lang="en-US" altLang="en-US" sz="3200" b="1" dirty="0">
                <a:latin typeface="Times New Roman" panose="02020603050405020304" pitchFamily="18" charset="0"/>
                <a:cs typeface="Times New Roman" panose="02020603050405020304" pitchFamily="18" charset="0"/>
              </a:rPr>
              <a:t>before </a:t>
            </a:r>
            <a:r>
              <a:rPr lang="en-US" altLang="en-US" sz="3200" dirty="0">
                <a:latin typeface="Times New Roman" panose="02020603050405020304" pitchFamily="18" charset="0"/>
                <a:cs typeface="Times New Roman" panose="02020603050405020304" pitchFamily="18" charset="0"/>
              </a:rPr>
              <a:t>the data is sent</a:t>
            </a:r>
          </a:p>
          <a:p>
            <a:pPr algn="just"/>
            <a:r>
              <a:rPr lang="en-US" altLang="en-US" sz="3200" b="1" dirty="0">
                <a:latin typeface="Times New Roman" panose="02020603050405020304" pitchFamily="18" charset="0"/>
                <a:cs typeface="Times New Roman" panose="02020603050405020304" pitchFamily="18" charset="0"/>
              </a:rPr>
              <a:t>Three-way handshaking connection</a:t>
            </a:r>
            <a:r>
              <a:rPr lang="en-US" altLang="en-US" sz="3200" dirty="0">
                <a:latin typeface="Times New Roman" panose="02020603050405020304" pitchFamily="18" charset="0"/>
                <a:cs typeface="Times New Roman" panose="02020603050405020304" pitchFamily="18" charset="0"/>
              </a:rPr>
              <a:t> establishment procedure because TCP is full-duplex </a:t>
            </a:r>
            <a:r>
              <a:rPr lang="en-US" altLang="en-US" sz="3200" u="sng" dirty="0" smtClean="0">
                <a:latin typeface="Times New Roman" panose="02020603050405020304" pitchFamily="18" charset="0"/>
                <a:cs typeface="Times New Roman" panose="02020603050405020304" pitchFamily="18" charset="0"/>
              </a:rPr>
              <a:t>both side</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must initialize communication and get approval from the other side before any data transfer,</a:t>
            </a:r>
          </a:p>
          <a:p>
            <a:pPr algn="just"/>
            <a:r>
              <a:rPr lang="en-US" altLang="en-US" sz="3200" u="sng" dirty="0">
                <a:latin typeface="Times New Roman" panose="02020603050405020304" pitchFamily="18" charset="0"/>
                <a:cs typeface="Times New Roman" panose="02020603050405020304" pitchFamily="18" charset="0"/>
              </a:rPr>
              <a:t>Virtual connection</a:t>
            </a:r>
            <a:r>
              <a:rPr lang="en-US" altLang="en-US" sz="3200" dirty="0">
                <a:latin typeface="Times New Roman" panose="02020603050405020304" pitchFamily="18" charset="0"/>
                <a:cs typeface="Times New Roman" panose="02020603050405020304" pitchFamily="18" charset="0"/>
              </a:rPr>
              <a:t> since TCP protocol will make sure that segments are given to the receiver application in the </a:t>
            </a:r>
            <a:r>
              <a:rPr lang="en-US" altLang="en-US" sz="3200" u="sng" dirty="0">
                <a:latin typeface="Times New Roman" panose="02020603050405020304" pitchFamily="18" charset="0"/>
                <a:cs typeface="Times New Roman" panose="02020603050405020304" pitchFamily="18" charset="0"/>
              </a:rPr>
              <a:t>same order</a:t>
            </a:r>
            <a:r>
              <a:rPr lang="en-US" altLang="en-US" sz="3200" dirty="0">
                <a:latin typeface="Times New Roman" panose="02020603050405020304" pitchFamily="18" charset="0"/>
                <a:cs typeface="Times New Roman" panose="02020603050405020304" pitchFamily="18" charset="0"/>
              </a:rPr>
              <a:t> as they were sent by the sender  even if they travel through different physical paths</a:t>
            </a:r>
          </a:p>
          <a:p>
            <a:pPr algn="just"/>
            <a:r>
              <a:rPr lang="en-US" altLang="en-US" sz="3200" dirty="0">
                <a:latin typeface="Times New Roman" panose="02020603050405020304" pitchFamily="18" charset="0"/>
                <a:cs typeface="Times New Roman" panose="02020603050405020304" pitchFamily="18" charset="0"/>
              </a:rPr>
              <a:t>A server application that uses TCP can handle </a:t>
            </a:r>
            <a:r>
              <a:rPr lang="en-US" altLang="en-US" sz="3200" b="1" u="sng" dirty="0">
                <a:latin typeface="Times New Roman" panose="02020603050405020304" pitchFamily="18" charset="0"/>
                <a:cs typeface="Times New Roman" panose="02020603050405020304" pitchFamily="18" charset="0"/>
              </a:rPr>
              <a:t>many client</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requests at the </a:t>
            </a:r>
            <a:r>
              <a:rPr lang="en-US" altLang="en-US" sz="3200" b="1" u="sng" dirty="0">
                <a:latin typeface="Times New Roman" panose="02020603050405020304" pitchFamily="18" charset="0"/>
                <a:cs typeface="Times New Roman" panose="02020603050405020304" pitchFamily="18" charset="0"/>
              </a:rPr>
              <a:t>same time</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each has </a:t>
            </a:r>
            <a:r>
              <a:rPr lang="en-US" altLang="en-US" sz="3200" b="1" dirty="0">
                <a:latin typeface="Times New Roman" panose="02020603050405020304" pitchFamily="18" charset="0"/>
                <a:cs typeface="Times New Roman" panose="02020603050405020304" pitchFamily="18" charset="0"/>
              </a:rPr>
              <a:t>its own connection</a:t>
            </a:r>
            <a:r>
              <a:rPr lang="en-US" altLang="en-US" sz="3200" dirty="0">
                <a:latin typeface="Times New Roman" panose="02020603050405020304" pitchFamily="18" charset="0"/>
                <a:cs typeface="Times New Roman" panose="02020603050405020304" pitchFamily="18" charset="0"/>
              </a:rPr>
              <a:t>.</a:t>
            </a:r>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204</a:t>
            </a:fld>
            <a:endParaRPr lang="en-US"/>
          </a:p>
        </p:txBody>
      </p:sp>
    </p:spTree>
    <p:extLst>
      <p:ext uri="{BB962C8B-B14F-4D97-AF65-F5344CB8AC3E}">
        <p14:creationId xmlns:p14="http://schemas.microsoft.com/office/powerpoint/2010/main" xmlns="" val="76352022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altLang="en-US" dirty="0">
                <a:latin typeface="Times New Roman" panose="02020603050405020304" pitchFamily="18" charset="0"/>
                <a:cs typeface="Times New Roman" panose="02020603050405020304" pitchFamily="18" charset="0"/>
              </a:rPr>
              <a:t>Transmission Control Protocol (TCP)</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205</a:t>
            </a:fld>
            <a:endParaRPr lang="en-US"/>
          </a:p>
        </p:txBody>
      </p:sp>
      <p:pic>
        <p:nvPicPr>
          <p:cNvPr id="5" name="Picture 10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0" y="4064000"/>
            <a:ext cx="6096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3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016000"/>
            <a:ext cx="64770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069896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TCP Applications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r>
              <a:rPr lang="en-US" altLang="en-US" dirty="0"/>
              <a:t>Following applications require reliable data transfer through TCP:</a:t>
            </a:r>
          </a:p>
          <a:p>
            <a:pPr lvl="1"/>
            <a:r>
              <a:rPr lang="en-US" altLang="en-US" dirty="0"/>
              <a:t>WWW using </a:t>
            </a:r>
            <a:r>
              <a:rPr lang="en-US" altLang="en-US" dirty="0" smtClean="0"/>
              <a:t>HTTP, Electronic </a:t>
            </a:r>
            <a:r>
              <a:rPr lang="en-US" altLang="en-US" dirty="0"/>
              <a:t>mail using </a:t>
            </a:r>
            <a:r>
              <a:rPr lang="en-US" altLang="en-US" dirty="0" smtClean="0"/>
              <a:t>SMTP, Telnet, File </a:t>
            </a:r>
            <a:r>
              <a:rPr lang="en-US" altLang="en-US" dirty="0"/>
              <a:t>transfer using FTP</a:t>
            </a:r>
          </a:p>
          <a:p>
            <a:endParaRPr lang="en-US" altLang="en-US"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206</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07792" y="2301875"/>
            <a:ext cx="87757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4"/>
          <p:cNvSpPr txBox="1">
            <a:spLocks noChangeArrowheads="1"/>
          </p:cNvSpPr>
          <p:nvPr/>
        </p:nvSpPr>
        <p:spPr bwMode="auto">
          <a:xfrm>
            <a:off x="339344" y="4486656"/>
            <a:ext cx="23664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US" altLang="en-US" sz="2000" i="1" dirty="0" smtClean="0">
                <a:latin typeface="Times New Roman" panose="02020603050405020304" pitchFamily="18" charset="0"/>
              </a:rPr>
              <a:t>TCP </a:t>
            </a:r>
            <a:r>
              <a:rPr lang="en-US" altLang="en-US" sz="2000" i="1" dirty="0">
                <a:latin typeface="Times New Roman" panose="02020603050405020304" pitchFamily="18" charset="0"/>
              </a:rPr>
              <a:t>segment format</a:t>
            </a:r>
          </a:p>
        </p:txBody>
      </p:sp>
    </p:spTree>
    <p:extLst>
      <p:ext uri="{BB962C8B-B14F-4D97-AF65-F5344CB8AC3E}">
        <p14:creationId xmlns:p14="http://schemas.microsoft.com/office/powerpoint/2010/main" xmlns="" val="229988019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normAutofit fontScale="90000"/>
          </a:bodyPr>
          <a:lstStyle/>
          <a:p>
            <a:r>
              <a:rPr lang="en-US" dirty="0" smtClean="0"/>
              <a:t>Congestion Control &amp; Quality of Services (</a:t>
            </a:r>
            <a:r>
              <a:rPr lang="en-US" dirty="0" err="1" smtClean="0"/>
              <a:t>QoS</a:t>
            </a:r>
            <a:r>
              <a:rPr lang="en-US" dirty="0" smtClean="0"/>
              <a:t>)</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latin typeface="Times New Roman" pitchFamily="18" charset="0"/>
              </a:rPr>
              <a:t>The main focus of congestion control and quality of service is data traffic. </a:t>
            </a:r>
            <a:endParaRPr lang="en-US" sz="3200" dirty="0" smtClean="0">
              <a:latin typeface="Times New Roman" pitchFamily="18" charset="0"/>
            </a:endParaRPr>
          </a:p>
          <a:p>
            <a:pPr algn="just"/>
            <a:r>
              <a:rPr lang="en-US" sz="3200" dirty="0" smtClean="0">
                <a:latin typeface="Times New Roman" pitchFamily="18" charset="0"/>
              </a:rPr>
              <a:t>In </a:t>
            </a:r>
            <a:r>
              <a:rPr lang="en-US" sz="3200" dirty="0">
                <a:latin typeface="Times New Roman" pitchFamily="18" charset="0"/>
              </a:rPr>
              <a:t>congestion control we try to avoid traffic congestion. </a:t>
            </a:r>
            <a:endParaRPr lang="en-US" sz="3200" dirty="0" smtClean="0">
              <a:latin typeface="Times New Roman" pitchFamily="18" charset="0"/>
            </a:endParaRPr>
          </a:p>
          <a:p>
            <a:pPr algn="just"/>
            <a:r>
              <a:rPr lang="en-US" sz="3200" dirty="0" smtClean="0">
                <a:latin typeface="Times New Roman" pitchFamily="18" charset="0"/>
              </a:rPr>
              <a:t>In </a:t>
            </a:r>
            <a:r>
              <a:rPr lang="en-US" sz="3200" dirty="0">
                <a:latin typeface="Times New Roman" pitchFamily="18" charset="0"/>
              </a:rPr>
              <a:t>quality of service, we try to create an appropriate environment for the traffic. </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207</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32894" y="4146550"/>
            <a:ext cx="6526212" cy="257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48680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Data Traffic</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208</a:t>
            </a:fld>
            <a:endParaRPr lang="en-US"/>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17404" y="1169988"/>
            <a:ext cx="9596103" cy="555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366064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Congestion Control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latin typeface="Times New Roman" pitchFamily="18" charset="0"/>
              </a:rPr>
              <a:t>Congestion in a network may occur </a:t>
            </a:r>
            <a:r>
              <a:rPr lang="en-US" sz="3200" dirty="0" smtClean="0">
                <a:latin typeface="Times New Roman" pitchFamily="18" charset="0"/>
              </a:rPr>
              <a:t>if the </a:t>
            </a:r>
            <a:r>
              <a:rPr lang="en-US" sz="3200" dirty="0">
                <a:latin typeface="Times New Roman" pitchFamily="18" charset="0"/>
              </a:rPr>
              <a:t>number of packets sent to the </a:t>
            </a:r>
            <a:r>
              <a:rPr lang="en-US" sz="3200" dirty="0" smtClean="0">
                <a:latin typeface="Times New Roman" pitchFamily="18" charset="0"/>
              </a:rPr>
              <a:t>network is </a:t>
            </a:r>
            <a:r>
              <a:rPr lang="en-US" sz="3200" dirty="0">
                <a:latin typeface="Times New Roman" pitchFamily="18" charset="0"/>
              </a:rPr>
              <a:t>greater than the capacity of the </a:t>
            </a:r>
            <a:r>
              <a:rPr lang="en-US" sz="3200" dirty="0" smtClean="0">
                <a:latin typeface="Times New Roman" pitchFamily="18" charset="0"/>
              </a:rPr>
              <a:t>network the </a:t>
            </a:r>
            <a:r>
              <a:rPr lang="en-US" sz="3200" dirty="0">
                <a:latin typeface="Times New Roman" pitchFamily="18" charset="0"/>
              </a:rPr>
              <a:t>number of packets a network can handle. </a:t>
            </a:r>
            <a:endParaRPr lang="en-US" sz="3200" dirty="0" smtClean="0">
              <a:latin typeface="Times New Roman" pitchFamily="18" charset="0"/>
            </a:endParaRPr>
          </a:p>
          <a:p>
            <a:pPr algn="just"/>
            <a:r>
              <a:rPr lang="en-US" sz="3200" dirty="0" smtClean="0">
                <a:latin typeface="Times New Roman" pitchFamily="18" charset="0"/>
              </a:rPr>
              <a:t>Congestion </a:t>
            </a:r>
            <a:r>
              <a:rPr lang="en-US" sz="3200" dirty="0">
                <a:latin typeface="Times New Roman" pitchFamily="18" charset="0"/>
              </a:rPr>
              <a:t>control refers to the mechanisms and techniques to control the congestion and keep the load below the capacity.</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209</a:t>
            </a:fld>
            <a:endParaRPr lang="en-US"/>
          </a:p>
        </p:txBody>
      </p:sp>
    </p:spTree>
    <p:extLst>
      <p:ext uri="{BB962C8B-B14F-4D97-AF65-F5344CB8AC3E}">
        <p14:creationId xmlns:p14="http://schemas.microsoft.com/office/powerpoint/2010/main" xmlns="" val="2528308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691"/>
          </a:xfrm>
        </p:spPr>
        <p:txBody>
          <a:bodyPr/>
          <a:lstStyle/>
          <a:p>
            <a:r>
              <a:rPr lang="en-US" dirty="0"/>
              <a:t>Metropolitan Area </a:t>
            </a:r>
            <a:r>
              <a:rPr lang="en-US" dirty="0" smtClean="0"/>
              <a:t>Networks (MAN)</a:t>
            </a:r>
            <a:endParaRPr lang="en-US" dirty="0"/>
          </a:p>
        </p:txBody>
      </p:sp>
      <p:sp>
        <p:nvSpPr>
          <p:cNvPr id="3" name="Content Placeholder 2"/>
          <p:cNvSpPr>
            <a:spLocks noGrp="1"/>
          </p:cNvSpPr>
          <p:nvPr>
            <p:ph idx="1"/>
          </p:nvPr>
        </p:nvSpPr>
        <p:spPr>
          <a:xfrm>
            <a:off x="838200" y="1194816"/>
            <a:ext cx="10515600" cy="5526659"/>
          </a:xfrm>
        </p:spPr>
        <p:txBody>
          <a:bodyPr>
            <a:normAutofit/>
          </a:bodyPr>
          <a:lstStyle/>
          <a:p>
            <a:pPr algn="just"/>
            <a:r>
              <a:rPr lang="en-US" sz="3200" dirty="0"/>
              <a:t>A </a:t>
            </a:r>
            <a:r>
              <a:rPr lang="en-US" sz="3200" dirty="0" smtClean="0"/>
              <a:t>MAN </a:t>
            </a:r>
            <a:r>
              <a:rPr lang="en-US" sz="3200" dirty="0"/>
              <a:t>is a network with a size between a LAN and </a:t>
            </a:r>
            <a:r>
              <a:rPr lang="en-US" sz="3200" dirty="0" smtClean="0"/>
              <a:t>a WAN</a:t>
            </a:r>
            <a:r>
              <a:rPr lang="en-US" sz="3200" dirty="0"/>
              <a:t>. </a:t>
            </a:r>
            <a:endParaRPr lang="en-US" sz="3200" dirty="0" smtClean="0"/>
          </a:p>
          <a:p>
            <a:pPr algn="just"/>
            <a:r>
              <a:rPr lang="en-US" sz="3200" dirty="0" smtClean="0"/>
              <a:t>It </a:t>
            </a:r>
            <a:r>
              <a:rPr lang="en-US" sz="3200" dirty="0"/>
              <a:t>normally covers the area inside a town or a city</a:t>
            </a:r>
            <a:r>
              <a:rPr lang="en-US" sz="3200" dirty="0" smtClean="0"/>
              <a:t>.</a:t>
            </a:r>
          </a:p>
          <a:p>
            <a:pPr algn="just"/>
            <a:r>
              <a:rPr lang="en-US" sz="3200" dirty="0"/>
              <a:t>It is designed for </a:t>
            </a:r>
            <a:r>
              <a:rPr lang="en-US" sz="3200" dirty="0" smtClean="0"/>
              <a:t>customers who </a:t>
            </a:r>
            <a:r>
              <a:rPr lang="en-US" sz="3200" dirty="0"/>
              <a:t>need a high-speed connectivity, normally to the Internet, and have </a:t>
            </a:r>
            <a:r>
              <a:rPr lang="en-US" sz="3200" dirty="0" smtClean="0"/>
              <a:t>endpoints spread </a:t>
            </a:r>
            <a:r>
              <a:rPr lang="en-US" sz="3200" dirty="0"/>
              <a:t>over a city or part of </a:t>
            </a:r>
            <a:r>
              <a:rPr lang="en-US" sz="3200" dirty="0" smtClean="0"/>
              <a:t>city (ex. Cable </a:t>
            </a:r>
            <a:r>
              <a:rPr lang="en-US" sz="3200" dirty="0" err="1" smtClean="0"/>
              <a:t>tv</a:t>
            </a:r>
            <a:r>
              <a:rPr lang="en-US" sz="3200" dirty="0" smtClean="0"/>
              <a:t>, high speed internet access </a:t>
            </a:r>
            <a:r>
              <a:rPr lang="en-US" sz="3200" dirty="0" err="1" smtClean="0"/>
              <a:t>WiMax</a:t>
            </a:r>
            <a:r>
              <a:rPr lang="en-US" sz="3200" dirty="0" smtClean="0"/>
              <a:t>).</a:t>
            </a:r>
          </a:p>
          <a:p>
            <a:pPr algn="just"/>
            <a:r>
              <a:rPr lang="en-US" sz="3200" dirty="0" smtClean="0"/>
              <a:t>It may be private or public.</a:t>
            </a:r>
          </a:p>
          <a:p>
            <a:pPr algn="just"/>
            <a:r>
              <a:rPr lang="en-US" sz="3200" dirty="0" smtClean="0"/>
              <a:t>It support data &amp; voice.</a:t>
            </a:r>
          </a:p>
          <a:p>
            <a:pPr algn="just"/>
            <a:r>
              <a:rPr lang="en-US" sz="3200" dirty="0" smtClean="0"/>
              <a:t>It has one or more cable and does not contain switching element.</a:t>
            </a:r>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a:t>
            </a:fld>
            <a:endParaRPr lang="en-US"/>
          </a:p>
        </p:txBody>
      </p:sp>
    </p:spTree>
    <p:extLst>
      <p:ext uri="{BB962C8B-B14F-4D97-AF65-F5344CB8AC3E}">
        <p14:creationId xmlns:p14="http://schemas.microsoft.com/office/powerpoint/2010/main" xmlns="" val="177923837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Congestion Control</a:t>
            </a:r>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buNone/>
            </a:pPr>
            <a:r>
              <a:rPr lang="en-US" sz="3200" b="1" dirty="0"/>
              <a:t>Factors that Cause Congestion</a:t>
            </a:r>
          </a:p>
          <a:p>
            <a:pPr algn="just"/>
            <a:r>
              <a:rPr lang="en-US" sz="3200" dirty="0"/>
              <a:t>Packet arrival rate exceeds the outgoing link capacity.</a:t>
            </a:r>
          </a:p>
          <a:p>
            <a:pPr algn="just"/>
            <a:r>
              <a:rPr lang="en-US" sz="3200" dirty="0"/>
              <a:t>Insufficient memory to store arriving packets</a:t>
            </a:r>
          </a:p>
          <a:p>
            <a:pPr algn="just"/>
            <a:r>
              <a:rPr lang="en-US" sz="3200" dirty="0" err="1"/>
              <a:t>Bursty</a:t>
            </a:r>
            <a:r>
              <a:rPr lang="en-US" sz="3200" dirty="0"/>
              <a:t>  traffic</a:t>
            </a:r>
          </a:p>
          <a:p>
            <a:pPr algn="just"/>
            <a:r>
              <a:rPr lang="en-US" sz="3200" dirty="0"/>
              <a:t>Slow processor</a:t>
            </a:r>
          </a:p>
          <a:p>
            <a:pPr algn="just">
              <a:buNone/>
            </a:pPr>
            <a:r>
              <a:rPr lang="en-IN" sz="3200" b="1" dirty="0" smtClean="0"/>
              <a:t>Costs </a:t>
            </a:r>
            <a:r>
              <a:rPr lang="en-IN" sz="3200" b="1" dirty="0"/>
              <a:t>of congestion</a:t>
            </a:r>
          </a:p>
          <a:p>
            <a:pPr algn="just"/>
            <a:r>
              <a:rPr lang="en-IN" sz="3200" dirty="0"/>
              <a:t>large queuing delays are experienced as the packet arrival rate nears the link capacity.</a:t>
            </a:r>
          </a:p>
          <a:p>
            <a:pPr algn="just"/>
            <a:r>
              <a:rPr lang="en-IN" sz="3200" dirty="0"/>
              <a:t>unneeded retransmissions by the sender </a:t>
            </a:r>
          </a:p>
          <a:p>
            <a:pPr algn="just"/>
            <a:r>
              <a:rPr lang="en-IN" sz="3200" dirty="0"/>
              <a:t>when a packet is dropped along a path, the transmission capacity of the upstream routers have been wasted.</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210</a:t>
            </a:fld>
            <a:endParaRPr lang="en-US"/>
          </a:p>
        </p:txBody>
      </p:sp>
    </p:spTree>
    <p:extLst>
      <p:ext uri="{BB962C8B-B14F-4D97-AF65-F5344CB8AC3E}">
        <p14:creationId xmlns:p14="http://schemas.microsoft.com/office/powerpoint/2010/main" xmlns="" val="255531086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Congestion Control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211</a:t>
            </a:fld>
            <a:endParaRPr lang="en-US"/>
          </a:p>
        </p:txBody>
      </p:sp>
      <p:pic>
        <p:nvPicPr>
          <p:cNvPr id="6" name="Picture 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58183" y="1490552"/>
            <a:ext cx="9675634" cy="4910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599370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Open loop congestion control</a:t>
            </a:r>
          </a:p>
        </p:txBody>
      </p:sp>
      <p:sp>
        <p:nvSpPr>
          <p:cNvPr id="3" name="Content Placeholder 2"/>
          <p:cNvSpPr>
            <a:spLocks noGrp="1"/>
          </p:cNvSpPr>
          <p:nvPr>
            <p:ph idx="1"/>
          </p:nvPr>
        </p:nvSpPr>
        <p:spPr>
          <a:xfrm>
            <a:off x="838200" y="1170432"/>
            <a:ext cx="10515600" cy="5551043"/>
          </a:xfrm>
        </p:spPr>
        <p:txBody>
          <a:bodyPr>
            <a:normAutofit fontScale="92500" lnSpcReduction="10000"/>
          </a:bodyPr>
          <a:lstStyle/>
          <a:p>
            <a:pPr algn="just"/>
            <a:r>
              <a:rPr lang="en-US" sz="3200" dirty="0"/>
              <a:t>In this method, policies are used to prevent the congestion </a:t>
            </a:r>
            <a:r>
              <a:rPr lang="en-US" sz="3200" dirty="0" smtClean="0"/>
              <a:t>before it </a:t>
            </a:r>
            <a:r>
              <a:rPr lang="en-US" sz="3200" dirty="0"/>
              <a:t>happens</a:t>
            </a:r>
            <a:r>
              <a:rPr lang="en-US" sz="3200" dirty="0" smtClean="0"/>
              <a:t>. Congestion </a:t>
            </a:r>
            <a:r>
              <a:rPr lang="en-US" sz="3200" dirty="0"/>
              <a:t>control is handled either by the source or by the destination.</a:t>
            </a:r>
          </a:p>
          <a:p>
            <a:pPr algn="just">
              <a:buNone/>
            </a:pPr>
            <a:r>
              <a:rPr lang="en-US" sz="3200" b="1" dirty="0">
                <a:solidFill>
                  <a:srgbClr val="FF0000"/>
                </a:solidFill>
              </a:rPr>
              <a:t> </a:t>
            </a:r>
            <a:r>
              <a:rPr lang="en-US" sz="3200" b="1" dirty="0"/>
              <a:t>1. Retransmission Policy</a:t>
            </a:r>
          </a:p>
          <a:p>
            <a:pPr algn="just">
              <a:buNone/>
            </a:pPr>
            <a:r>
              <a:rPr lang="en-US" sz="3200" dirty="0"/>
              <a:t>       • The sender retransmits a packet, if it feels that the packet it has sent is lost or corrupted. </a:t>
            </a:r>
          </a:p>
          <a:p>
            <a:pPr algn="just">
              <a:buNone/>
            </a:pPr>
            <a:r>
              <a:rPr lang="en-US" sz="3200" dirty="0"/>
              <a:t>       • The retransmission policy and the retransmission timers need to be designed to optimize efficiency and at the same time prevent the congestion.</a:t>
            </a:r>
          </a:p>
          <a:p>
            <a:pPr algn="just">
              <a:buNone/>
            </a:pPr>
            <a:r>
              <a:rPr lang="en-US" sz="3200" b="1" dirty="0"/>
              <a:t>2. Window Policy</a:t>
            </a:r>
          </a:p>
          <a:p>
            <a:pPr algn="just">
              <a:buNone/>
            </a:pPr>
            <a:r>
              <a:rPr lang="en-US" sz="3200" dirty="0"/>
              <a:t>       • To implement window policy, selective reject window method is used for congestion control in which it sends only the specific lost or damaged packets.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212</a:t>
            </a:fld>
            <a:endParaRPr lang="en-US"/>
          </a:p>
        </p:txBody>
      </p:sp>
    </p:spTree>
    <p:extLst>
      <p:ext uri="{BB962C8B-B14F-4D97-AF65-F5344CB8AC3E}">
        <p14:creationId xmlns:p14="http://schemas.microsoft.com/office/powerpoint/2010/main" xmlns="" val="37094253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Open loop congestion control</a:t>
            </a:r>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buNone/>
            </a:pPr>
            <a:r>
              <a:rPr lang="en-US" sz="3200" b="1" dirty="0"/>
              <a:t>3. Acknowledgement Policy</a:t>
            </a:r>
          </a:p>
          <a:p>
            <a:pPr algn="just">
              <a:buNone/>
            </a:pPr>
            <a:r>
              <a:rPr lang="en-US" sz="3200" b="1" dirty="0"/>
              <a:t>       </a:t>
            </a:r>
            <a:r>
              <a:rPr lang="en-US" sz="3200" dirty="0"/>
              <a:t>• If the receiver does not acknowledge every packet it receives it may slow down the sender and help prevent congestion.</a:t>
            </a:r>
          </a:p>
          <a:p>
            <a:pPr algn="just">
              <a:buNone/>
            </a:pPr>
            <a:r>
              <a:rPr lang="en-US" sz="3200" b="1" dirty="0"/>
              <a:t> 4. Discarding Policy</a:t>
            </a:r>
          </a:p>
          <a:p>
            <a:pPr algn="just">
              <a:buNone/>
            </a:pPr>
            <a:r>
              <a:rPr lang="en-US" sz="3200" dirty="0"/>
              <a:t>       • A router may discard less sensitive packets when congestion is likely to happen</a:t>
            </a:r>
          </a:p>
          <a:p>
            <a:pPr algn="just">
              <a:buNone/>
            </a:pPr>
            <a:r>
              <a:rPr lang="en-US" sz="3200" dirty="0"/>
              <a:t> </a:t>
            </a:r>
            <a:r>
              <a:rPr lang="en-US" sz="3200" b="1" dirty="0"/>
              <a:t>5. Admission Policy</a:t>
            </a:r>
          </a:p>
          <a:p>
            <a:pPr algn="just">
              <a:buNone/>
            </a:pPr>
            <a:r>
              <a:rPr lang="en-US" sz="3200" dirty="0"/>
              <a:t>       • A router can deny establishing a virtual circuit connection if there is congestion in the "network or if there is a possibility of future congestion.</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213</a:t>
            </a:fld>
            <a:endParaRPr lang="en-US"/>
          </a:p>
        </p:txBody>
      </p:sp>
    </p:spTree>
    <p:extLst>
      <p:ext uri="{BB962C8B-B14F-4D97-AF65-F5344CB8AC3E}">
        <p14:creationId xmlns:p14="http://schemas.microsoft.com/office/powerpoint/2010/main" xmlns="" val="245869635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Closed Loop Congestion Control</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Closed loop congestion control mechanisms try to remove the congestion after it happens.</a:t>
            </a:r>
          </a:p>
          <a:p>
            <a:pPr algn="just">
              <a:buNone/>
            </a:pPr>
            <a:r>
              <a:rPr lang="en-US" sz="3200" b="1" dirty="0"/>
              <a:t>1. Backpressure method</a:t>
            </a:r>
          </a:p>
          <a:p>
            <a:pPr algn="just">
              <a:buNone/>
            </a:pPr>
            <a:r>
              <a:rPr lang="en-US" sz="3200" dirty="0"/>
              <a:t> </a:t>
            </a:r>
            <a:r>
              <a:rPr lang="en-US" sz="3200" dirty="0" smtClean="0"/>
              <a:t>		• </a:t>
            </a:r>
            <a:r>
              <a:rPr lang="en-US" sz="3200" dirty="0"/>
              <a:t>Backpressure is a node-to-node congestion control that starts with a node and propagates, in the opposite direction of data flow in which the congested node stops receiving data from the immediate upstream node(s).</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214</a:t>
            </a:fld>
            <a:endParaRPr lang="en-US"/>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5734" y="4978400"/>
            <a:ext cx="8528050"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059727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Closed Loop Congestion Control</a:t>
            </a:r>
          </a:p>
        </p:txBody>
      </p:sp>
      <p:sp>
        <p:nvSpPr>
          <p:cNvPr id="3" name="Content Placeholder 2"/>
          <p:cNvSpPr>
            <a:spLocks noGrp="1"/>
          </p:cNvSpPr>
          <p:nvPr>
            <p:ph idx="1"/>
          </p:nvPr>
        </p:nvSpPr>
        <p:spPr>
          <a:xfrm>
            <a:off x="838200" y="1170432"/>
            <a:ext cx="10515600" cy="5551043"/>
          </a:xfrm>
        </p:spPr>
        <p:txBody>
          <a:bodyPr>
            <a:normAutofit/>
          </a:bodyPr>
          <a:lstStyle/>
          <a:p>
            <a:pPr algn="just">
              <a:buNone/>
            </a:pPr>
            <a:r>
              <a:rPr lang="en-US" sz="3200" b="1" dirty="0"/>
              <a:t>2. Choke Packet </a:t>
            </a:r>
          </a:p>
          <a:p>
            <a:pPr algn="just">
              <a:buNone/>
            </a:pPr>
            <a:r>
              <a:rPr lang="en-US" sz="3200" dirty="0" smtClean="0"/>
              <a:t>		• </a:t>
            </a:r>
            <a:r>
              <a:rPr lang="en-US" sz="3200" dirty="0"/>
              <a:t>In choke packet method, congested node sends a warning directly to the source station </a:t>
            </a:r>
            <a:r>
              <a:rPr lang="en-US" sz="3200" i="1" dirty="0"/>
              <a:t>i.e. </a:t>
            </a:r>
            <a:r>
              <a:rPr lang="en-US" sz="3200" dirty="0"/>
              <a:t>the intermediate nodes through which the packet has traveled are not warned.</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215</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1975" y="3413623"/>
            <a:ext cx="8528050" cy="233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946297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Closed Loop Congestion Control</a:t>
            </a:r>
          </a:p>
        </p:txBody>
      </p:sp>
      <p:sp>
        <p:nvSpPr>
          <p:cNvPr id="3" name="Content Placeholder 2"/>
          <p:cNvSpPr>
            <a:spLocks noGrp="1"/>
          </p:cNvSpPr>
          <p:nvPr>
            <p:ph idx="1"/>
          </p:nvPr>
        </p:nvSpPr>
        <p:spPr>
          <a:xfrm>
            <a:off x="838200" y="1170432"/>
            <a:ext cx="10515600" cy="5551043"/>
          </a:xfrm>
        </p:spPr>
        <p:txBody>
          <a:bodyPr>
            <a:normAutofit fontScale="92500" lnSpcReduction="20000"/>
          </a:bodyPr>
          <a:lstStyle/>
          <a:p>
            <a:pPr algn="just">
              <a:buNone/>
            </a:pPr>
            <a:r>
              <a:rPr lang="en-US" sz="3200" b="1" dirty="0"/>
              <a:t>3. Implicit Signaling</a:t>
            </a:r>
          </a:p>
          <a:p>
            <a:pPr algn="just">
              <a:buNone/>
            </a:pPr>
            <a:r>
              <a:rPr lang="en-US" sz="3200" dirty="0"/>
              <a:t> </a:t>
            </a:r>
            <a:r>
              <a:rPr lang="en-US" sz="3200" dirty="0" smtClean="0"/>
              <a:t>	     • </a:t>
            </a:r>
            <a:r>
              <a:rPr lang="en-US" sz="3200" dirty="0"/>
              <a:t>The source guesses that there is congestion somewhere in the network when it does not receive any acknowledgment. Therefore the delay in receiving an acknowledgment is interpreted as congestion in the network and the source slows down.</a:t>
            </a:r>
          </a:p>
          <a:p>
            <a:pPr algn="just">
              <a:buNone/>
            </a:pPr>
            <a:r>
              <a:rPr lang="en-US" sz="3200" dirty="0"/>
              <a:t>   - this policy is used in TCP(Transmission control protocol).</a:t>
            </a:r>
          </a:p>
          <a:p>
            <a:pPr algn="just">
              <a:buNone/>
            </a:pPr>
            <a:r>
              <a:rPr lang="en-US" sz="3200" dirty="0"/>
              <a:t> </a:t>
            </a:r>
            <a:r>
              <a:rPr lang="en-US" sz="3200" b="1" dirty="0"/>
              <a:t>4. Explicit Signaling</a:t>
            </a:r>
          </a:p>
          <a:p>
            <a:pPr algn="just">
              <a:buNone/>
            </a:pPr>
            <a:r>
              <a:rPr lang="en-US" sz="3200" dirty="0"/>
              <a:t>       • In this method, the congested nodes explicitly send a signal to the source or destination to inform about the congestion. </a:t>
            </a:r>
          </a:p>
          <a:p>
            <a:pPr algn="just">
              <a:buNone/>
            </a:pPr>
            <a:r>
              <a:rPr lang="en-US" sz="3200" dirty="0"/>
              <a:t>       • Explicit signaling is different from the choke packet method. In choke packed method, a separate packet is used for this purpose whereas in explicit signaling method, the signal is included in the packets that carry data . </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216</a:t>
            </a:fld>
            <a:endParaRPr lang="en-US"/>
          </a:p>
        </p:txBody>
      </p:sp>
    </p:spTree>
    <p:extLst>
      <p:ext uri="{BB962C8B-B14F-4D97-AF65-F5344CB8AC3E}">
        <p14:creationId xmlns:p14="http://schemas.microsoft.com/office/powerpoint/2010/main" xmlns="" val="419900864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Quality of Services (</a:t>
            </a:r>
            <a:r>
              <a:rPr lang="en-US" dirty="0" err="1" smtClean="0"/>
              <a:t>QoS</a:t>
            </a:r>
            <a:r>
              <a:rPr lang="en-US" dirty="0" smtClean="0"/>
              <a:t>)</a:t>
            </a:r>
            <a:endParaRPr lang="en-US" dirty="0"/>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r>
              <a:rPr lang="en-IN" sz="3200" dirty="0"/>
              <a:t>Quality of service is the ability to provide  different priority to different applications, users, or data flows, or to guarantee a certain level of performance to a data </a:t>
            </a:r>
            <a:r>
              <a:rPr lang="en-IN" sz="3200" dirty="0" smtClean="0"/>
              <a:t>flow.</a:t>
            </a:r>
          </a:p>
          <a:p>
            <a:pPr algn="just"/>
            <a:r>
              <a:rPr lang="en-US" sz="3200" dirty="0"/>
              <a:t>Techniques to improve the quality of </a:t>
            </a:r>
            <a:r>
              <a:rPr lang="en-US" sz="3200" dirty="0" smtClean="0"/>
              <a:t>service:</a:t>
            </a:r>
          </a:p>
          <a:p>
            <a:pPr>
              <a:buClr>
                <a:schemeClr val="tx1"/>
              </a:buClr>
              <a:buSzPct val="117000"/>
            </a:pPr>
            <a:r>
              <a:rPr lang="en-US" b="1" dirty="0">
                <a:latin typeface="Times New Roman" pitchFamily="18" charset="0"/>
              </a:rPr>
              <a:t>Scheduling</a:t>
            </a:r>
          </a:p>
          <a:p>
            <a:pPr lvl="1">
              <a:buClr>
                <a:schemeClr val="tx1"/>
              </a:buClr>
              <a:buSzPct val="117000"/>
            </a:pPr>
            <a:r>
              <a:rPr lang="en-US" dirty="0" err="1" smtClean="0">
                <a:latin typeface="Times New Roman" pitchFamily="18" charset="0"/>
              </a:rPr>
              <a:t>Fifo</a:t>
            </a:r>
            <a:r>
              <a:rPr lang="en-US" dirty="0" smtClean="0">
                <a:latin typeface="Times New Roman" pitchFamily="18" charset="0"/>
              </a:rPr>
              <a:t> Queuing</a:t>
            </a:r>
          </a:p>
          <a:p>
            <a:pPr lvl="1">
              <a:buClr>
                <a:schemeClr val="tx1"/>
              </a:buClr>
              <a:buSzPct val="117000"/>
            </a:pPr>
            <a:r>
              <a:rPr lang="en-US" dirty="0" smtClean="0">
                <a:latin typeface="Times New Roman" pitchFamily="18" charset="0"/>
              </a:rPr>
              <a:t>Priority Queuing</a:t>
            </a:r>
          </a:p>
          <a:p>
            <a:pPr lvl="1">
              <a:buClr>
                <a:schemeClr val="tx1"/>
              </a:buClr>
              <a:buSzPct val="117000"/>
            </a:pPr>
            <a:r>
              <a:rPr lang="en-US" dirty="0" smtClean="0">
                <a:latin typeface="Times New Roman" pitchFamily="18" charset="0"/>
              </a:rPr>
              <a:t>Weighted Fair Queuing</a:t>
            </a:r>
          </a:p>
          <a:p>
            <a:pPr>
              <a:buClr>
                <a:schemeClr val="tx1"/>
              </a:buClr>
              <a:buSzPct val="117000"/>
            </a:pPr>
            <a:r>
              <a:rPr lang="fr-FR" b="1" dirty="0" smtClean="0">
                <a:latin typeface="Times New Roman" pitchFamily="18" charset="0"/>
              </a:rPr>
              <a:t>Traffic </a:t>
            </a:r>
            <a:r>
              <a:rPr lang="fr-FR" b="1" dirty="0" err="1">
                <a:latin typeface="Times New Roman" pitchFamily="18" charset="0"/>
              </a:rPr>
              <a:t>Shaping</a:t>
            </a:r>
            <a:endParaRPr lang="fr-FR" b="1" dirty="0">
              <a:latin typeface="Times New Roman" pitchFamily="18" charset="0"/>
            </a:endParaRPr>
          </a:p>
          <a:p>
            <a:pPr lvl="1">
              <a:buClr>
                <a:schemeClr val="tx1"/>
              </a:buClr>
              <a:buSzPct val="117000"/>
            </a:pPr>
            <a:r>
              <a:rPr lang="fr-FR" dirty="0" err="1" smtClean="0">
                <a:latin typeface="Times New Roman" pitchFamily="18" charset="0"/>
              </a:rPr>
              <a:t>Leaky</a:t>
            </a:r>
            <a:r>
              <a:rPr lang="fr-FR" dirty="0" smtClean="0">
                <a:latin typeface="Times New Roman" pitchFamily="18" charset="0"/>
              </a:rPr>
              <a:t> </a:t>
            </a:r>
            <a:r>
              <a:rPr lang="fr-FR" dirty="0" err="1" smtClean="0">
                <a:latin typeface="Times New Roman" pitchFamily="18" charset="0"/>
              </a:rPr>
              <a:t>Bucket</a:t>
            </a:r>
            <a:endParaRPr lang="fr-FR" dirty="0" smtClean="0">
              <a:latin typeface="Times New Roman" pitchFamily="18" charset="0"/>
            </a:endParaRPr>
          </a:p>
          <a:p>
            <a:pPr lvl="1">
              <a:buClr>
                <a:schemeClr val="tx1"/>
              </a:buClr>
              <a:buSzPct val="117000"/>
            </a:pPr>
            <a:r>
              <a:rPr lang="fr-FR" dirty="0" err="1" smtClean="0">
                <a:latin typeface="Times New Roman" pitchFamily="18" charset="0"/>
              </a:rPr>
              <a:t>Token</a:t>
            </a:r>
            <a:r>
              <a:rPr lang="fr-FR" dirty="0" smtClean="0">
                <a:latin typeface="Times New Roman" pitchFamily="18" charset="0"/>
              </a:rPr>
              <a:t> </a:t>
            </a:r>
            <a:r>
              <a:rPr lang="fr-FR" dirty="0" err="1" smtClean="0">
                <a:latin typeface="Times New Roman" pitchFamily="18" charset="0"/>
              </a:rPr>
              <a:t>Bucket</a:t>
            </a:r>
            <a:endParaRPr lang="fr-FR" dirty="0" smtClean="0">
              <a:latin typeface="Times New Roman" pitchFamily="18" charset="0"/>
            </a:endParaRPr>
          </a:p>
          <a:p>
            <a:pPr>
              <a:buClr>
                <a:schemeClr val="tx1"/>
              </a:buClr>
              <a:buSzPct val="117000"/>
            </a:pPr>
            <a:r>
              <a:rPr lang="fr-FR" dirty="0" smtClean="0">
                <a:latin typeface="Times New Roman" pitchFamily="18" charset="0"/>
              </a:rPr>
              <a:t>Resource </a:t>
            </a:r>
            <a:r>
              <a:rPr lang="fr-FR" dirty="0" err="1" smtClean="0">
                <a:latin typeface="Times New Roman" pitchFamily="18" charset="0"/>
              </a:rPr>
              <a:t>Reservation</a:t>
            </a:r>
            <a:endParaRPr lang="fr-FR" dirty="0">
              <a:latin typeface="Times New Roman" pitchFamily="18" charset="0"/>
            </a:endParaRPr>
          </a:p>
          <a:p>
            <a:pPr>
              <a:buClr>
                <a:schemeClr val="tx1"/>
              </a:buClr>
              <a:buSzPct val="117000"/>
            </a:pPr>
            <a:r>
              <a:rPr lang="en-US" dirty="0">
                <a:latin typeface="Times New Roman" pitchFamily="18" charset="0"/>
              </a:rPr>
              <a:t>Admission Control</a:t>
            </a:r>
          </a:p>
          <a:p>
            <a:pPr algn="just"/>
            <a:endParaRPr 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217</a:t>
            </a:fld>
            <a:endParaRPr lang="en-US"/>
          </a:p>
        </p:txBody>
      </p:sp>
    </p:spTree>
    <p:extLst>
      <p:ext uri="{BB962C8B-B14F-4D97-AF65-F5344CB8AC3E}">
        <p14:creationId xmlns:p14="http://schemas.microsoft.com/office/powerpoint/2010/main" xmlns="" val="8656100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Quality of Services (</a:t>
            </a:r>
            <a:r>
              <a:rPr lang="en-US" dirty="0" err="1"/>
              <a:t>QoS</a:t>
            </a:r>
            <a:r>
              <a:rPr lang="en-US" dirty="0"/>
              <a:t>)</a:t>
            </a:r>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r>
              <a:rPr lang="en-IN" sz="3200" b="1" dirty="0" smtClean="0"/>
              <a:t>Scheduling:</a:t>
            </a:r>
          </a:p>
          <a:p>
            <a:pPr algn="just"/>
            <a:r>
              <a:rPr lang="en-IN" sz="3200" dirty="0"/>
              <a:t>Packets from different flow arrive at switch or router for </a:t>
            </a:r>
            <a:r>
              <a:rPr lang="en-IN" sz="3200" dirty="0" smtClean="0"/>
              <a:t>processing.</a:t>
            </a:r>
            <a:endParaRPr lang="en-IN" sz="3200" dirty="0"/>
          </a:p>
          <a:p>
            <a:pPr algn="just"/>
            <a:r>
              <a:rPr lang="en-IN" sz="3200" dirty="0" smtClean="0"/>
              <a:t>A </a:t>
            </a:r>
            <a:r>
              <a:rPr lang="en-IN" sz="3200" dirty="0"/>
              <a:t>good scheduling technique treats the different flow in a fair and appropriate </a:t>
            </a:r>
            <a:r>
              <a:rPr lang="en-IN" sz="3200" dirty="0" smtClean="0"/>
              <a:t>manner.</a:t>
            </a:r>
          </a:p>
          <a:p>
            <a:pPr lvl="0" algn="just"/>
            <a:r>
              <a:rPr lang="en-US" sz="3200" kern="0" dirty="0" smtClean="0"/>
              <a:t>FIFO Queuing:</a:t>
            </a:r>
          </a:p>
          <a:p>
            <a:pPr algn="just"/>
            <a:endParaRPr lang="en-IN" sz="3200" dirty="0" smtClean="0"/>
          </a:p>
          <a:p>
            <a:pPr algn="just"/>
            <a:endParaRPr lang="en-IN"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218</a:t>
            </a:fld>
            <a:endParaRPr lang="en-US"/>
          </a:p>
        </p:txBody>
      </p:sp>
      <p:pic>
        <p:nvPicPr>
          <p:cNvPr id="5" name="Picture 6"/>
          <p:cNvPicPr>
            <a:picLocks noChangeAspect="1" noChangeArrowheads="1"/>
          </p:cNvPicPr>
          <p:nvPr/>
        </p:nvPicPr>
        <p:blipFill>
          <a:blip r:embed="rId2"/>
          <a:srcRect/>
          <a:stretch>
            <a:fillRect/>
          </a:stretch>
        </p:blipFill>
        <p:spPr bwMode="auto">
          <a:xfrm>
            <a:off x="1694688" y="4437120"/>
            <a:ext cx="9144000" cy="1785950"/>
          </a:xfrm>
          <a:prstGeom prst="rect">
            <a:avLst/>
          </a:prstGeom>
          <a:noFill/>
          <a:ln w="9525">
            <a:noFill/>
            <a:miter lim="800000"/>
            <a:headEnd/>
            <a:tailEnd/>
          </a:ln>
          <a:effectLst/>
        </p:spPr>
      </p:pic>
    </p:spTree>
    <p:extLst>
      <p:ext uri="{BB962C8B-B14F-4D97-AF65-F5344CB8AC3E}">
        <p14:creationId xmlns:p14="http://schemas.microsoft.com/office/powerpoint/2010/main" xmlns="" val="113170970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Quality of Services (</a:t>
            </a:r>
            <a:r>
              <a:rPr lang="en-US" dirty="0" err="1"/>
              <a:t>QoS</a:t>
            </a:r>
            <a:r>
              <a:rPr lang="en-US" dirty="0"/>
              <a:t>)</a:t>
            </a:r>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r>
              <a:rPr lang="en-US" sz="3200" b="1" dirty="0" smtClean="0"/>
              <a:t>Priority Queuing:</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219</a:t>
            </a:fld>
            <a:endParaRPr lang="en-US"/>
          </a:p>
        </p:txBody>
      </p:sp>
      <p:pic>
        <p:nvPicPr>
          <p:cNvPr id="5" name="Picture 6"/>
          <p:cNvPicPr>
            <a:picLocks noChangeAspect="1" noChangeArrowheads="1"/>
          </p:cNvPicPr>
          <p:nvPr/>
        </p:nvPicPr>
        <p:blipFill>
          <a:blip r:embed="rId2"/>
          <a:srcRect/>
          <a:stretch>
            <a:fillRect/>
          </a:stretch>
        </p:blipFill>
        <p:spPr bwMode="auto">
          <a:xfrm>
            <a:off x="1524000" y="1727408"/>
            <a:ext cx="9144000" cy="4071966"/>
          </a:xfrm>
          <a:prstGeom prst="rect">
            <a:avLst/>
          </a:prstGeom>
          <a:noFill/>
          <a:ln w="9525">
            <a:noFill/>
            <a:miter lim="800000"/>
            <a:headEnd/>
            <a:tailEnd/>
          </a:ln>
          <a:effectLst/>
        </p:spPr>
      </p:pic>
    </p:spTree>
    <p:extLst>
      <p:ext uri="{BB962C8B-B14F-4D97-AF65-F5344CB8AC3E}">
        <p14:creationId xmlns:p14="http://schemas.microsoft.com/office/powerpoint/2010/main" xmlns="" val="105763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Metropolitan Area Networks (MAN)</a:t>
            </a:r>
            <a:endParaRPr lang="en-US" dirty="0"/>
          </a:p>
        </p:txBody>
      </p:sp>
      <p:pic>
        <p:nvPicPr>
          <p:cNvPr id="5" name="Content Placeholder 4"/>
          <p:cNvPicPr>
            <a:picLocks noGrp="1" noChangeAspect="1"/>
          </p:cNvPicPr>
          <p:nvPr>
            <p:ph idx="1"/>
          </p:nvPr>
        </p:nvPicPr>
        <p:blipFill>
          <a:blip r:embed="rId2"/>
          <a:stretch>
            <a:fillRect/>
          </a:stretch>
        </p:blipFill>
        <p:spPr>
          <a:xfrm>
            <a:off x="1469173" y="1690688"/>
            <a:ext cx="9144000" cy="5028560"/>
          </a:xfrm>
          <a:prstGeom prst="rect">
            <a:avLst/>
          </a:prstGeom>
        </p:spPr>
      </p:pic>
      <p:sp>
        <p:nvSpPr>
          <p:cNvPr id="3" name="Slide Number Placeholder 2"/>
          <p:cNvSpPr>
            <a:spLocks noGrp="1"/>
          </p:cNvSpPr>
          <p:nvPr>
            <p:ph type="sldNum" sz="quarter" idx="12"/>
          </p:nvPr>
        </p:nvSpPr>
        <p:spPr/>
        <p:txBody>
          <a:bodyPr/>
          <a:lstStyle/>
          <a:p>
            <a:fld id="{DBC07081-7272-470F-BCAA-36563EDCC3FD}" type="slidenum">
              <a:rPr lang="en-US" smtClean="0"/>
              <a:pPr/>
              <a:t>22</a:t>
            </a:fld>
            <a:endParaRPr lang="en-US"/>
          </a:p>
        </p:txBody>
      </p:sp>
    </p:spTree>
    <p:extLst>
      <p:ext uri="{BB962C8B-B14F-4D97-AF65-F5344CB8AC3E}">
        <p14:creationId xmlns:p14="http://schemas.microsoft.com/office/powerpoint/2010/main" xmlns="" val="337339503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Quality of Services (</a:t>
            </a:r>
            <a:r>
              <a:rPr lang="en-US" dirty="0" err="1"/>
              <a:t>QoS</a:t>
            </a:r>
            <a:r>
              <a:rPr lang="en-US" dirty="0"/>
              <a:t>)</a:t>
            </a:r>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r>
              <a:rPr lang="en-US" sz="3200" b="1" dirty="0" smtClean="0"/>
              <a:t>Weighted Fair Queuing:</a:t>
            </a:r>
          </a:p>
          <a:p>
            <a:pPr marL="0" indent="0" algn="just">
              <a:buNone/>
            </a:pPr>
            <a:endParaRPr lang="en-US" sz="3200" dirty="0" smtClean="0"/>
          </a:p>
        </p:txBody>
      </p:sp>
      <p:sp>
        <p:nvSpPr>
          <p:cNvPr id="4" name="Slide Number Placeholder 3"/>
          <p:cNvSpPr>
            <a:spLocks noGrp="1"/>
          </p:cNvSpPr>
          <p:nvPr>
            <p:ph type="sldNum" sz="quarter" idx="12"/>
          </p:nvPr>
        </p:nvSpPr>
        <p:spPr/>
        <p:txBody>
          <a:bodyPr/>
          <a:lstStyle/>
          <a:p>
            <a:fld id="{DBC07081-7272-470F-BCAA-36563EDCC3FD}" type="slidenum">
              <a:rPr lang="en-US" smtClean="0"/>
              <a:pPr/>
              <a:t>220</a:t>
            </a:fld>
            <a:endParaRPr lang="en-US"/>
          </a:p>
        </p:txBody>
      </p:sp>
      <p:pic>
        <p:nvPicPr>
          <p:cNvPr id="5" name="Picture 6"/>
          <p:cNvPicPr>
            <a:picLocks noChangeAspect="1" noChangeArrowheads="1"/>
          </p:cNvPicPr>
          <p:nvPr/>
        </p:nvPicPr>
        <p:blipFill>
          <a:blip r:embed="rId2"/>
          <a:srcRect/>
          <a:stretch>
            <a:fillRect/>
          </a:stretch>
        </p:blipFill>
        <p:spPr bwMode="auto">
          <a:xfrm>
            <a:off x="1524000" y="2167483"/>
            <a:ext cx="9144000" cy="3786214"/>
          </a:xfrm>
          <a:prstGeom prst="rect">
            <a:avLst/>
          </a:prstGeom>
          <a:noFill/>
          <a:ln w="9525">
            <a:noFill/>
            <a:miter lim="800000"/>
            <a:headEnd/>
            <a:tailEnd/>
          </a:ln>
          <a:effectLst/>
        </p:spPr>
      </p:pic>
    </p:spTree>
    <p:extLst>
      <p:ext uri="{BB962C8B-B14F-4D97-AF65-F5344CB8AC3E}">
        <p14:creationId xmlns:p14="http://schemas.microsoft.com/office/powerpoint/2010/main" xmlns="" val="401048889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Quality of Services (</a:t>
            </a:r>
            <a:r>
              <a:rPr lang="en-US" dirty="0" err="1"/>
              <a:t>QoS</a:t>
            </a:r>
            <a:r>
              <a:rPr lang="en-US" dirty="0"/>
              <a:t>)</a:t>
            </a:r>
          </a:p>
        </p:txBody>
      </p:sp>
      <p:sp>
        <p:nvSpPr>
          <p:cNvPr id="3" name="Content Placeholder 2"/>
          <p:cNvSpPr>
            <a:spLocks noGrp="1"/>
          </p:cNvSpPr>
          <p:nvPr>
            <p:ph idx="1"/>
          </p:nvPr>
        </p:nvSpPr>
        <p:spPr>
          <a:xfrm>
            <a:off x="838200" y="1170432"/>
            <a:ext cx="10515600" cy="5551043"/>
          </a:xfrm>
        </p:spPr>
        <p:txBody>
          <a:bodyPr>
            <a:normAutofit/>
          </a:bodyPr>
          <a:lstStyle/>
          <a:p>
            <a:pPr algn="just">
              <a:buClr>
                <a:schemeClr val="tx1"/>
              </a:buClr>
              <a:buSzPct val="117000"/>
              <a:buNone/>
            </a:pPr>
            <a:r>
              <a:rPr lang="en-US" sz="3200" b="1" dirty="0"/>
              <a:t>Traffic </a:t>
            </a:r>
            <a:r>
              <a:rPr lang="en-US" sz="3200" b="1" dirty="0" smtClean="0"/>
              <a:t>Shaping: </a:t>
            </a:r>
            <a:r>
              <a:rPr lang="en-IN" sz="3200" dirty="0"/>
              <a:t>Is the mechanism to control the amount</a:t>
            </a:r>
          </a:p>
          <a:p>
            <a:pPr algn="just">
              <a:buClr>
                <a:schemeClr val="tx1"/>
              </a:buClr>
              <a:buSzPct val="117000"/>
              <a:buNone/>
            </a:pPr>
            <a:r>
              <a:rPr lang="en-IN" sz="3200" dirty="0"/>
              <a:t>and the rate of the traffic sent to </a:t>
            </a:r>
            <a:r>
              <a:rPr lang="en-IN" sz="3200" dirty="0" smtClean="0"/>
              <a:t>the network.</a:t>
            </a:r>
          </a:p>
          <a:p>
            <a:pPr algn="just">
              <a:buClr>
                <a:schemeClr val="tx1"/>
              </a:buClr>
              <a:buSzPct val="117000"/>
            </a:pPr>
            <a:r>
              <a:rPr lang="en-IN" sz="3200" dirty="0" smtClean="0"/>
              <a:t>Leaky Bucket:</a:t>
            </a:r>
          </a:p>
          <a:p>
            <a:pPr algn="just">
              <a:buClr>
                <a:schemeClr val="tx1"/>
              </a:buClr>
              <a:buSzPct val="117000"/>
              <a:buNone/>
            </a:pPr>
            <a:endParaRPr lang="en-US" sz="3200" dirty="0"/>
          </a:p>
          <a:p>
            <a:pPr marL="0" indent="0" algn="just">
              <a:buNone/>
            </a:pPr>
            <a:endParaRPr lang="en-US" sz="3200" b="1"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221</a:t>
            </a:fld>
            <a:endParaRPr lang="en-US"/>
          </a:p>
        </p:txBody>
      </p:sp>
      <p:pic>
        <p:nvPicPr>
          <p:cNvPr id="5" name="Picture 4" descr="http://dev.epubbud.com/uploads/6/7/6/6767539/images/Computer_Networks___Andrew_Tanenbaum__Fourth_Edition__chm/05fig32.gif"/>
          <p:cNvPicPr>
            <a:picLocks noChangeAspect="1" noChangeArrowheads="1"/>
          </p:cNvPicPr>
          <p:nvPr/>
        </p:nvPicPr>
        <p:blipFill>
          <a:blip r:embed="rId2"/>
          <a:srcRect/>
          <a:stretch>
            <a:fillRect/>
          </a:stretch>
        </p:blipFill>
        <p:spPr bwMode="auto">
          <a:xfrm>
            <a:off x="2375408" y="2943195"/>
            <a:ext cx="8229600" cy="3857652"/>
          </a:xfrm>
          <a:prstGeom prst="rect">
            <a:avLst/>
          </a:prstGeom>
          <a:noFill/>
        </p:spPr>
      </p:pic>
    </p:spTree>
    <p:extLst>
      <p:ext uri="{BB962C8B-B14F-4D97-AF65-F5344CB8AC3E}">
        <p14:creationId xmlns:p14="http://schemas.microsoft.com/office/powerpoint/2010/main" xmlns="" val="8142640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Quality of Services (</a:t>
            </a:r>
            <a:r>
              <a:rPr lang="en-US" dirty="0" err="1"/>
              <a:t>QoS</a:t>
            </a:r>
            <a:r>
              <a:rPr lang="en-US" dirty="0"/>
              <a:t>)</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smtClean="0"/>
              <a:t>Token Bucket</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222</a:t>
            </a:fld>
            <a:endParaRPr lang="en-US"/>
          </a:p>
        </p:txBody>
      </p:sp>
      <p:pic>
        <p:nvPicPr>
          <p:cNvPr id="5" name="Picture 6"/>
          <p:cNvPicPr>
            <a:picLocks noChangeAspect="1" noChangeArrowheads="1"/>
          </p:cNvPicPr>
          <p:nvPr/>
        </p:nvPicPr>
        <p:blipFill>
          <a:blip r:embed="rId2"/>
          <a:srcRect/>
          <a:stretch>
            <a:fillRect/>
          </a:stretch>
        </p:blipFill>
        <p:spPr bwMode="auto">
          <a:xfrm>
            <a:off x="2353218" y="1790116"/>
            <a:ext cx="8215370" cy="4311673"/>
          </a:xfrm>
          <a:prstGeom prst="rect">
            <a:avLst/>
          </a:prstGeom>
          <a:noFill/>
          <a:ln w="9525">
            <a:noFill/>
            <a:miter lim="800000"/>
            <a:headEnd/>
            <a:tailEnd/>
          </a:ln>
          <a:effectLst/>
        </p:spPr>
      </p:pic>
    </p:spTree>
    <p:extLst>
      <p:ext uri="{BB962C8B-B14F-4D97-AF65-F5344CB8AC3E}">
        <p14:creationId xmlns:p14="http://schemas.microsoft.com/office/powerpoint/2010/main" xmlns="" val="105629915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Quality of Services (</a:t>
            </a:r>
            <a:r>
              <a:rPr lang="en-US" dirty="0" err="1"/>
              <a:t>QoS</a:t>
            </a:r>
            <a:r>
              <a:rPr lang="en-US" dirty="0"/>
              <a:t>)</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000" dirty="0" smtClean="0"/>
              <a:t>Resource Reservation: </a:t>
            </a:r>
          </a:p>
          <a:p>
            <a:pPr lvl="1" algn="just"/>
            <a:r>
              <a:rPr lang="en-IN" sz="3000" dirty="0" smtClean="0"/>
              <a:t>A </a:t>
            </a:r>
            <a:r>
              <a:rPr lang="en-IN" sz="3000" dirty="0"/>
              <a:t>flow of data needs resources such as buffer, bandwidth, CPU time, and so </a:t>
            </a:r>
            <a:r>
              <a:rPr lang="en-IN" sz="3000" dirty="0" smtClean="0"/>
              <a:t>on.</a:t>
            </a:r>
            <a:endParaRPr lang="en-IN" sz="3000" dirty="0"/>
          </a:p>
          <a:p>
            <a:pPr lvl="1" algn="just"/>
            <a:r>
              <a:rPr lang="en-IN" sz="3000" dirty="0" err="1" smtClean="0"/>
              <a:t>QoS</a:t>
            </a:r>
            <a:r>
              <a:rPr lang="en-IN" sz="3000" dirty="0" smtClean="0"/>
              <a:t> </a:t>
            </a:r>
            <a:r>
              <a:rPr lang="en-IN" sz="3000" dirty="0"/>
              <a:t>can be improved if these resources are reserved beforehand.</a:t>
            </a:r>
          </a:p>
          <a:p>
            <a:pPr marL="0" indent="0" algn="just">
              <a:buNone/>
            </a:pPr>
            <a:r>
              <a:rPr lang="en-US" sz="3000" dirty="0" smtClean="0"/>
              <a:t>Admission Control: </a:t>
            </a:r>
          </a:p>
          <a:p>
            <a:pPr lvl="1" algn="just"/>
            <a:r>
              <a:rPr lang="en-IN" sz="3000" dirty="0"/>
              <a:t>Routers or switches puts restrictions on the admission of packets from host.</a:t>
            </a:r>
          </a:p>
          <a:p>
            <a:pPr lvl="1" algn="just"/>
            <a:r>
              <a:rPr lang="en-IN" sz="3000" dirty="0" smtClean="0"/>
              <a:t>Before </a:t>
            </a:r>
            <a:r>
              <a:rPr lang="en-IN" sz="3000" dirty="0"/>
              <a:t>a router accepts the </a:t>
            </a:r>
            <a:r>
              <a:rPr lang="en-IN" sz="3000" dirty="0" smtClean="0"/>
              <a:t>flow, </a:t>
            </a:r>
            <a:r>
              <a:rPr lang="en-IN" sz="3000" dirty="0"/>
              <a:t>it checks the flow for specifications in terms of </a:t>
            </a:r>
            <a:r>
              <a:rPr lang="en-IN" sz="3000" dirty="0" smtClean="0"/>
              <a:t>bandwidth, </a:t>
            </a:r>
            <a:r>
              <a:rPr lang="en-IN" sz="3000" dirty="0"/>
              <a:t>buffer size ,</a:t>
            </a:r>
            <a:r>
              <a:rPr lang="en-IN" sz="3000" dirty="0" err="1"/>
              <a:t>cpu</a:t>
            </a:r>
            <a:r>
              <a:rPr lang="en-IN" sz="3000" dirty="0"/>
              <a:t> speed etc.</a:t>
            </a:r>
          </a:p>
          <a:p>
            <a:pPr marL="0" indent="0" algn="just">
              <a:buNone/>
            </a:pPr>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223</a:t>
            </a:fld>
            <a:endParaRPr lang="en-US"/>
          </a:p>
        </p:txBody>
      </p:sp>
    </p:spTree>
    <p:extLst>
      <p:ext uri="{BB962C8B-B14F-4D97-AF65-F5344CB8AC3E}">
        <p14:creationId xmlns:p14="http://schemas.microsoft.com/office/powerpoint/2010/main" xmlns="" val="18391777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IP Address and its Format</a:t>
            </a:r>
            <a:endParaRPr lang="en-US" dirty="0"/>
          </a:p>
        </p:txBody>
      </p:sp>
      <p:sp>
        <p:nvSpPr>
          <p:cNvPr id="3" name="Content Placeholder 2"/>
          <p:cNvSpPr>
            <a:spLocks noGrp="1"/>
          </p:cNvSpPr>
          <p:nvPr>
            <p:ph idx="1"/>
          </p:nvPr>
        </p:nvSpPr>
        <p:spPr>
          <a:xfrm>
            <a:off x="838200" y="1133856"/>
            <a:ext cx="10515600" cy="5587619"/>
          </a:xfrm>
        </p:spPr>
        <p:txBody>
          <a:bodyPr>
            <a:normAutofit/>
          </a:bodyPr>
          <a:lstStyle/>
          <a:p>
            <a:pPr algn="just"/>
            <a:r>
              <a:rPr lang="en-US" dirty="0"/>
              <a:t>IP defines an addressing scheme that is independent of the underlying physical </a:t>
            </a:r>
            <a:r>
              <a:rPr lang="en-US" dirty="0" smtClean="0"/>
              <a:t>address (MAC).</a:t>
            </a:r>
          </a:p>
          <a:p>
            <a:pPr algn="just"/>
            <a:r>
              <a:rPr lang="en-US" dirty="0"/>
              <a:t>IP specifies a unique 32-bit number for each host on a network</a:t>
            </a:r>
            <a:r>
              <a:rPr lang="en-US" dirty="0" smtClean="0"/>
              <a:t>.</a:t>
            </a:r>
          </a:p>
          <a:p>
            <a:pPr algn="just"/>
            <a:r>
              <a:rPr lang="en-US" dirty="0"/>
              <a:t>The 32-bit IP address is grouped eight bits at a time, separated by dots, and represented in </a:t>
            </a:r>
            <a:r>
              <a:rPr lang="en-US" dirty="0" smtClean="0"/>
              <a:t>decimal format </a:t>
            </a:r>
            <a:r>
              <a:rPr lang="en-US" dirty="0"/>
              <a:t>(known as </a:t>
            </a:r>
            <a:r>
              <a:rPr lang="en-US" i="1" dirty="0"/>
              <a:t>dotted decimal notation</a:t>
            </a:r>
            <a:r>
              <a:rPr lang="en-US" dirty="0" smtClean="0"/>
              <a:t>).</a:t>
            </a:r>
          </a:p>
          <a:p>
            <a:pPr algn="just"/>
            <a:r>
              <a:rPr lang="en-US" dirty="0"/>
              <a:t>Each bit in the octet has a binary </a:t>
            </a:r>
            <a:endParaRPr lang="en-US" dirty="0" smtClean="0"/>
          </a:p>
          <a:p>
            <a:pPr marL="0" indent="0" algn="just">
              <a:buNone/>
            </a:pPr>
            <a:r>
              <a:rPr lang="en-US" dirty="0" smtClean="0"/>
              <a:t>	weight </a:t>
            </a:r>
            <a:r>
              <a:rPr lang="en-US" dirty="0"/>
              <a:t>(128, 64, 32</a:t>
            </a:r>
            <a:r>
              <a:rPr lang="en-US" dirty="0" smtClean="0"/>
              <a:t>, 16</a:t>
            </a:r>
            <a:r>
              <a:rPr lang="en-US" dirty="0"/>
              <a:t>, 8, 4, 2, 1). </a:t>
            </a:r>
            <a:endParaRPr lang="en-US" dirty="0" smtClean="0"/>
          </a:p>
          <a:p>
            <a:pPr algn="just"/>
            <a:r>
              <a:rPr lang="en-US" dirty="0" smtClean="0"/>
              <a:t>The </a:t>
            </a:r>
            <a:r>
              <a:rPr lang="en-US" dirty="0"/>
              <a:t>minimum value for an octet is 0, </a:t>
            </a:r>
            <a:endParaRPr lang="en-US" dirty="0" smtClean="0"/>
          </a:p>
          <a:p>
            <a:pPr marL="0" indent="0" algn="just">
              <a:buNone/>
            </a:pPr>
            <a:r>
              <a:rPr lang="en-US" dirty="0"/>
              <a:t>	</a:t>
            </a:r>
            <a:r>
              <a:rPr lang="en-US" dirty="0" smtClean="0"/>
              <a:t>and </a:t>
            </a:r>
            <a:r>
              <a:rPr lang="en-US" dirty="0"/>
              <a:t>the maximum value for an </a:t>
            </a:r>
            <a:endParaRPr lang="en-US" dirty="0" smtClean="0"/>
          </a:p>
          <a:p>
            <a:pPr marL="0" indent="0" algn="just">
              <a:buNone/>
            </a:pPr>
            <a:r>
              <a:rPr lang="en-US" dirty="0" smtClean="0"/>
              <a:t>	octet </a:t>
            </a:r>
            <a:r>
              <a:rPr lang="en-US" dirty="0"/>
              <a:t>is 255.</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224</a:t>
            </a:fld>
            <a:endParaRPr lang="en-US"/>
          </a:p>
        </p:txBody>
      </p:sp>
      <p:pic>
        <p:nvPicPr>
          <p:cNvPr id="5" name="Picture 4"/>
          <p:cNvPicPr>
            <a:picLocks noChangeAspect="1"/>
          </p:cNvPicPr>
          <p:nvPr/>
        </p:nvPicPr>
        <p:blipFill>
          <a:blip r:embed="rId2"/>
          <a:stretch>
            <a:fillRect/>
          </a:stretch>
        </p:blipFill>
        <p:spPr>
          <a:xfrm>
            <a:off x="6625600" y="4281069"/>
            <a:ext cx="5355200" cy="2057400"/>
          </a:xfrm>
          <a:prstGeom prst="rect">
            <a:avLst/>
          </a:prstGeom>
        </p:spPr>
      </p:pic>
    </p:spTree>
    <p:extLst>
      <p:ext uri="{BB962C8B-B14F-4D97-AF65-F5344CB8AC3E}">
        <p14:creationId xmlns:p14="http://schemas.microsoft.com/office/powerpoint/2010/main" xmlns="" val="271049196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225</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95536" y="1209073"/>
            <a:ext cx="7315200" cy="5512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575401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226</a:t>
            </a:fld>
            <a:endParaRPr lang="en-US"/>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352800" y="2675347"/>
            <a:ext cx="5486400" cy="4046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2"/>
          <p:cNvSpPr txBox="1">
            <a:spLocks noChangeArrowheads="1"/>
          </p:cNvSpPr>
          <p:nvPr/>
        </p:nvSpPr>
        <p:spPr>
          <a:xfrm>
            <a:off x="563880" y="1690688"/>
            <a:ext cx="845820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t>Decimal Equivalents of 8-Bit Patterns</a:t>
            </a:r>
            <a:endParaRPr lang="en-US" altLang="en-US" sz="3200" b="1" dirty="0"/>
          </a:p>
        </p:txBody>
      </p:sp>
    </p:spTree>
    <p:extLst>
      <p:ext uri="{BB962C8B-B14F-4D97-AF65-F5344CB8AC3E}">
        <p14:creationId xmlns:p14="http://schemas.microsoft.com/office/powerpoint/2010/main" xmlns="" val="361213417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4347"/>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227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28672" y="2761488"/>
            <a:ext cx="7389813" cy="169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28672" y="4895088"/>
            <a:ext cx="7391400" cy="171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4"/>
          <p:cNvSpPr txBox="1">
            <a:spLocks noChangeArrowheads="1"/>
          </p:cNvSpPr>
          <p:nvPr/>
        </p:nvSpPr>
        <p:spPr>
          <a:xfrm>
            <a:off x="429768" y="1921288"/>
            <a:ext cx="845820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t>Binary and Decimal Conversion</a:t>
            </a:r>
            <a:endParaRPr lang="en-US" altLang="en-US" sz="3200" b="1" dirty="0"/>
          </a:p>
        </p:txBody>
      </p:sp>
    </p:spTree>
    <p:extLst>
      <p:ext uri="{BB962C8B-B14F-4D97-AF65-F5344CB8AC3E}">
        <p14:creationId xmlns:p14="http://schemas.microsoft.com/office/powerpoint/2010/main" xmlns="" val="351543011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228</a:t>
            </a:fld>
            <a:endParaRPr lang="en-US"/>
          </a:p>
        </p:txBody>
      </p:sp>
      <p:sp>
        <p:nvSpPr>
          <p:cNvPr id="5" name="Rectangle 9"/>
          <p:cNvSpPr>
            <a:spLocks noChangeArrowheads="1"/>
          </p:cNvSpPr>
          <p:nvPr/>
        </p:nvSpPr>
        <p:spPr bwMode="auto">
          <a:xfrm>
            <a:off x="2006600" y="1270000"/>
            <a:ext cx="8686800" cy="946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latin typeface="Times New Roman" panose="02020603050405020304" pitchFamily="18" charset="0"/>
              </a:rPr>
              <a:t>Change the following IPv4 addresses from binary notation to dotted-decimal notation.</a:t>
            </a: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0400" y="2489200"/>
            <a:ext cx="771525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3"/>
          <p:cNvSpPr>
            <a:spLocks noChangeArrowheads="1"/>
          </p:cNvSpPr>
          <p:nvPr/>
        </p:nvSpPr>
        <p:spPr bwMode="auto">
          <a:xfrm>
            <a:off x="2006600" y="3708400"/>
            <a:ext cx="8686800" cy="138499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solidFill>
                  <a:schemeClr val="hlink"/>
                </a:solidFill>
                <a:latin typeface="Times New Roman" panose="02020603050405020304" pitchFamily="18" charset="0"/>
              </a:rPr>
              <a:t>Solution</a:t>
            </a:r>
          </a:p>
          <a:p>
            <a:pPr algn="just"/>
            <a:r>
              <a:rPr lang="en-US" altLang="en-US" sz="2800" i="1" baseline="0" dirty="0">
                <a:latin typeface="Times New Roman" panose="02020603050405020304" pitchFamily="18" charset="0"/>
              </a:rPr>
              <a:t>We replace each group of 8 bits with its equivalent decimal number </a:t>
            </a:r>
            <a:r>
              <a:rPr lang="en-US" altLang="en-US" sz="2800" i="1" baseline="0" dirty="0" smtClean="0">
                <a:latin typeface="Times New Roman" panose="02020603050405020304" pitchFamily="18" charset="0"/>
              </a:rPr>
              <a:t>and </a:t>
            </a:r>
            <a:r>
              <a:rPr lang="en-US" altLang="en-US" sz="2800" i="1" baseline="0" dirty="0">
                <a:latin typeface="Times New Roman" panose="02020603050405020304" pitchFamily="18" charset="0"/>
              </a:rPr>
              <a:t>add dots for separation.</a:t>
            </a:r>
          </a:p>
        </p:txBody>
      </p:sp>
      <p:pic>
        <p:nvPicPr>
          <p:cNvPr id="8"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82800" y="5613400"/>
            <a:ext cx="307181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55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229</a:t>
            </a:fld>
            <a:endParaRPr lang="en-US" dirty="0"/>
          </a:p>
        </p:txBody>
      </p:sp>
      <p:sp>
        <p:nvSpPr>
          <p:cNvPr id="5" name="Rectangle 9"/>
          <p:cNvSpPr>
            <a:spLocks noChangeArrowheads="1"/>
          </p:cNvSpPr>
          <p:nvPr/>
        </p:nvSpPr>
        <p:spPr bwMode="auto">
          <a:xfrm>
            <a:off x="1752600" y="1524000"/>
            <a:ext cx="8686800" cy="946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a:latin typeface="Times New Roman" panose="02020603050405020304" pitchFamily="18" charset="0"/>
              </a:rPr>
              <a:t>Change the following IPv4 addresses from dotted-decimal notation to binary notation.</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590800"/>
            <a:ext cx="28702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2"/>
          <p:cNvSpPr>
            <a:spLocks noChangeArrowheads="1"/>
          </p:cNvSpPr>
          <p:nvPr/>
        </p:nvSpPr>
        <p:spPr bwMode="auto">
          <a:xfrm>
            <a:off x="1752600" y="3657600"/>
            <a:ext cx="8686800" cy="1373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latin typeface="Times New Roman" panose="02020603050405020304" pitchFamily="18" charset="0"/>
              </a:rPr>
              <a:t>Solution</a:t>
            </a:r>
          </a:p>
          <a:p>
            <a:pPr algn="just"/>
            <a:r>
              <a:rPr lang="en-US" altLang="en-US" sz="2800" i="1" baseline="0" dirty="0">
                <a:latin typeface="Times New Roman" panose="02020603050405020304" pitchFamily="18" charset="0"/>
              </a:rPr>
              <a:t>We replace each decimal number with its binary equivalent (see Appendix B).</a:t>
            </a:r>
          </a:p>
        </p:txBody>
      </p:sp>
      <p:pic>
        <p:nvPicPr>
          <p:cNvPr id="8"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66900" y="5202238"/>
            <a:ext cx="7277100"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91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Wide Area Networks (WAN)</a:t>
            </a:r>
            <a:endParaRPr lang="en-US" dirty="0"/>
          </a:p>
        </p:txBody>
      </p:sp>
      <p:sp>
        <p:nvSpPr>
          <p:cNvPr id="3" name="Content Placeholder 2"/>
          <p:cNvSpPr>
            <a:spLocks noGrp="1"/>
          </p:cNvSpPr>
          <p:nvPr>
            <p:ph idx="1"/>
          </p:nvPr>
        </p:nvSpPr>
        <p:spPr>
          <a:xfrm>
            <a:off x="838200" y="1121664"/>
            <a:ext cx="10515600" cy="5599811"/>
          </a:xfrm>
        </p:spPr>
        <p:txBody>
          <a:bodyPr>
            <a:normAutofit/>
          </a:bodyPr>
          <a:lstStyle/>
          <a:p>
            <a:pPr algn="just"/>
            <a:r>
              <a:rPr lang="en-US" sz="3200" dirty="0"/>
              <a:t>A </a:t>
            </a:r>
            <a:r>
              <a:rPr lang="en-US" sz="3200" b="1" dirty="0"/>
              <a:t>WAN </a:t>
            </a:r>
            <a:r>
              <a:rPr lang="en-US" sz="3200" dirty="0" smtClean="0"/>
              <a:t>spans </a:t>
            </a:r>
            <a:r>
              <a:rPr lang="en-US" sz="3200" dirty="0"/>
              <a:t>a large geographical area, often </a:t>
            </a:r>
            <a:r>
              <a:rPr lang="en-US" sz="3200" dirty="0" smtClean="0"/>
              <a:t>a country </a:t>
            </a:r>
            <a:r>
              <a:rPr lang="en-US" sz="3200" dirty="0"/>
              <a:t>or continent</a:t>
            </a:r>
            <a:r>
              <a:rPr lang="en-US" sz="3200" dirty="0" smtClean="0"/>
              <a:t>.</a:t>
            </a:r>
          </a:p>
          <a:p>
            <a:pPr algn="just"/>
            <a:r>
              <a:rPr lang="en-US" sz="3200" dirty="0" smtClean="0"/>
              <a:t>It is available in two configurations namely switched WAN and </a:t>
            </a:r>
            <a:r>
              <a:rPr lang="en-US" sz="3200" dirty="0" err="1" smtClean="0"/>
              <a:t>poit</a:t>
            </a:r>
            <a:r>
              <a:rPr lang="en-US" sz="3200" dirty="0" smtClean="0"/>
              <a:t>-to-point WAN.</a:t>
            </a:r>
          </a:p>
          <a:p>
            <a:pPr algn="just"/>
            <a:r>
              <a:rPr lang="en-US" sz="3200" dirty="0"/>
              <a:t>The switched WAN connects the end systems, which usually comprise a router (</a:t>
            </a:r>
            <a:r>
              <a:rPr lang="en-US" sz="3200" dirty="0" smtClean="0"/>
              <a:t>internetworking connecting </a:t>
            </a:r>
            <a:r>
              <a:rPr lang="en-US" sz="3200" dirty="0"/>
              <a:t>device) that connects to another LAN or </a:t>
            </a:r>
            <a:r>
              <a:rPr lang="en-US" sz="3200" dirty="0" smtClean="0"/>
              <a:t>WAN (ex. ATM).</a:t>
            </a:r>
          </a:p>
          <a:p>
            <a:pPr algn="just"/>
            <a:r>
              <a:rPr lang="en-US" sz="3200" dirty="0"/>
              <a:t>The </a:t>
            </a:r>
            <a:r>
              <a:rPr lang="en-US" sz="3200" dirty="0" smtClean="0"/>
              <a:t>point-to-point WAN </a:t>
            </a:r>
            <a:r>
              <a:rPr lang="en-US" sz="3200" dirty="0"/>
              <a:t>is normally a line leased from a telephone or cable TV provider that connects </a:t>
            </a:r>
            <a:r>
              <a:rPr lang="en-US" sz="3200" dirty="0" smtClean="0"/>
              <a:t>a home </a:t>
            </a:r>
            <a:r>
              <a:rPr lang="en-US" sz="3200" dirty="0"/>
              <a:t>computer or a small LAN to an Internet service provider (</a:t>
            </a:r>
            <a:r>
              <a:rPr lang="en-US" sz="3200" dirty="0" err="1"/>
              <a:t>lSP</a:t>
            </a:r>
            <a:r>
              <a:rPr lang="en-US" sz="3200" dirty="0"/>
              <a:t>).</a:t>
            </a:r>
            <a:endParaRPr lang="en-US" sz="3200" dirty="0" smtClean="0"/>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23</a:t>
            </a:fld>
            <a:endParaRPr lang="en-US"/>
          </a:p>
        </p:txBody>
      </p:sp>
    </p:spTree>
    <p:extLst>
      <p:ext uri="{BB962C8B-B14F-4D97-AF65-F5344CB8AC3E}">
        <p14:creationId xmlns:p14="http://schemas.microsoft.com/office/powerpoint/2010/main" xmlns="" val="183966791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230</a:t>
            </a:fld>
            <a:endParaRPr lang="en-US"/>
          </a:p>
        </p:txBody>
      </p:sp>
      <p:sp>
        <p:nvSpPr>
          <p:cNvPr id="5" name="Rectangle 9"/>
          <p:cNvSpPr>
            <a:spLocks noChangeArrowheads="1"/>
          </p:cNvSpPr>
          <p:nvPr/>
        </p:nvSpPr>
        <p:spPr bwMode="auto">
          <a:xfrm>
            <a:off x="2133600" y="1244600"/>
            <a:ext cx="8686800" cy="519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a:latin typeface="Times New Roman" panose="02020603050405020304" pitchFamily="18" charset="0"/>
              </a:rPr>
              <a:t>Find the error, if any, in the following IPv4 addresses.</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89163" y="1701800"/>
            <a:ext cx="3602037" cy="20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2"/>
          <p:cNvSpPr>
            <a:spLocks noChangeArrowheads="1"/>
          </p:cNvSpPr>
          <p:nvPr/>
        </p:nvSpPr>
        <p:spPr bwMode="auto">
          <a:xfrm>
            <a:off x="1905000" y="3911600"/>
            <a:ext cx="8686800" cy="2654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800" i="1" baseline="0" dirty="0">
                <a:latin typeface="Times New Roman" panose="02020603050405020304" pitchFamily="18" charset="0"/>
              </a:rPr>
              <a:t>Solution</a:t>
            </a:r>
          </a:p>
          <a:p>
            <a:r>
              <a:rPr lang="en-US" altLang="en-US" sz="2800" i="1" baseline="0" dirty="0">
                <a:latin typeface="Times New Roman" panose="02020603050405020304" pitchFamily="18" charset="0"/>
              </a:rPr>
              <a:t>a. There must be no leading zero (045).</a:t>
            </a:r>
          </a:p>
          <a:p>
            <a:r>
              <a:rPr lang="en-US" altLang="en-US" sz="2800" i="1" baseline="0" dirty="0">
                <a:latin typeface="Times New Roman" panose="02020603050405020304" pitchFamily="18" charset="0"/>
              </a:rPr>
              <a:t>b. There can be no more than four numbers.</a:t>
            </a:r>
          </a:p>
          <a:p>
            <a:r>
              <a:rPr lang="en-US" altLang="en-US" sz="2800" i="1" baseline="0" dirty="0">
                <a:latin typeface="Times New Roman" panose="02020603050405020304" pitchFamily="18" charset="0"/>
              </a:rPr>
              <a:t>c. Each number needs to be less than or equal to 255.</a:t>
            </a:r>
          </a:p>
          <a:p>
            <a:r>
              <a:rPr lang="en-US" altLang="en-US" sz="2800" i="1" baseline="0" dirty="0">
                <a:latin typeface="Times New Roman" panose="02020603050405020304" pitchFamily="18" charset="0"/>
              </a:rPr>
              <a:t>d. A mixture of binary notation and dotted-decimal</a:t>
            </a:r>
            <a:br>
              <a:rPr lang="en-US" altLang="en-US" sz="2800" i="1" baseline="0" dirty="0">
                <a:latin typeface="Times New Roman" panose="02020603050405020304" pitchFamily="18" charset="0"/>
              </a:rPr>
            </a:br>
            <a:r>
              <a:rPr lang="en-US" altLang="en-US" sz="2800" i="1" baseline="0" dirty="0">
                <a:latin typeface="Times New Roman" panose="02020603050405020304" pitchFamily="18" charset="0"/>
              </a:rPr>
              <a:t>    notation is not allowed.</a:t>
            </a:r>
          </a:p>
        </p:txBody>
      </p:sp>
    </p:spTree>
    <p:extLst>
      <p:ext uri="{BB962C8B-B14F-4D97-AF65-F5344CB8AC3E}">
        <p14:creationId xmlns:p14="http://schemas.microsoft.com/office/powerpoint/2010/main" xmlns="" val="31204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normAutofit/>
          </a:bodyPr>
          <a:lstStyle/>
          <a:p>
            <a:r>
              <a:rPr lang="en-US" dirty="0" smtClean="0"/>
              <a:t>Classful </a:t>
            </a:r>
            <a:r>
              <a:rPr lang="en-US" dirty="0"/>
              <a:t>IP addresses</a:t>
            </a:r>
          </a:p>
        </p:txBody>
      </p:sp>
      <p:sp>
        <p:nvSpPr>
          <p:cNvPr id="3" name="Content Placeholder 2"/>
          <p:cNvSpPr>
            <a:spLocks noGrp="1"/>
          </p:cNvSpPr>
          <p:nvPr>
            <p:ph idx="1"/>
          </p:nvPr>
        </p:nvSpPr>
        <p:spPr>
          <a:xfrm>
            <a:off x="838200" y="1121664"/>
            <a:ext cx="10515600" cy="5599811"/>
          </a:xfrm>
        </p:spPr>
        <p:txBody>
          <a:bodyPr>
            <a:noAutofit/>
          </a:bodyPr>
          <a:lstStyle/>
          <a:p>
            <a:pPr algn="just"/>
            <a:r>
              <a:rPr lang="en-US" sz="2470" b="1" dirty="0"/>
              <a:t>Class A </a:t>
            </a:r>
            <a:r>
              <a:rPr lang="en-US" sz="2470" b="1" dirty="0" smtClean="0"/>
              <a:t>addresses: </a:t>
            </a:r>
            <a:r>
              <a:rPr lang="en-US" sz="2470" dirty="0"/>
              <a:t>These addresses use 7 bits for the &lt;network&gt; and 24 </a:t>
            </a:r>
            <a:r>
              <a:rPr lang="en-US" sz="2470" dirty="0" smtClean="0"/>
              <a:t>bits for </a:t>
            </a:r>
            <a:r>
              <a:rPr lang="en-US" sz="2470" dirty="0"/>
              <a:t>the &lt;host&gt; portion of the IP address. This allows </a:t>
            </a:r>
            <a:r>
              <a:rPr lang="en-US" sz="2470" dirty="0" smtClean="0"/>
              <a:t>for </a:t>
            </a:r>
            <a:r>
              <a:rPr lang="en-US" altLang="en-US" sz="2470" dirty="0" smtClean="0">
                <a:latin typeface="Arial" panose="020B0604020202020204" pitchFamily="34" charset="0"/>
              </a:rPr>
              <a:t>2</a:t>
            </a:r>
            <a:r>
              <a:rPr lang="en-US" altLang="en-US" sz="2470" baseline="30000" dirty="0" smtClean="0">
                <a:latin typeface="Arial" panose="020B0604020202020204" pitchFamily="34" charset="0"/>
              </a:rPr>
              <a:t>7 </a:t>
            </a:r>
            <a:r>
              <a:rPr lang="en-US" sz="2470" dirty="0" smtClean="0"/>
              <a:t>-2 </a:t>
            </a:r>
            <a:r>
              <a:rPr lang="en-US" sz="2470" dirty="0"/>
              <a:t>(126) networks each with </a:t>
            </a:r>
            <a:r>
              <a:rPr lang="en-US" altLang="en-US" sz="2470" dirty="0">
                <a:latin typeface="Arial" panose="020B0604020202020204" pitchFamily="34" charset="0"/>
              </a:rPr>
              <a:t>2</a:t>
            </a:r>
            <a:r>
              <a:rPr lang="en-US" altLang="en-US" sz="2470" baseline="30000" dirty="0">
                <a:latin typeface="Arial" panose="020B0604020202020204" pitchFamily="34" charset="0"/>
              </a:rPr>
              <a:t>24 </a:t>
            </a:r>
            <a:r>
              <a:rPr lang="en-US" sz="2470" dirty="0" smtClean="0"/>
              <a:t>-</a:t>
            </a:r>
            <a:r>
              <a:rPr lang="en-US" sz="2470" dirty="0"/>
              <a:t>2 (16777214) </a:t>
            </a:r>
            <a:r>
              <a:rPr lang="en-US" sz="2470" dirty="0" smtClean="0"/>
              <a:t>hosts—a total </a:t>
            </a:r>
            <a:r>
              <a:rPr lang="en-US" sz="2470" dirty="0"/>
              <a:t>of more than 2 billion addresses.</a:t>
            </a:r>
          </a:p>
          <a:p>
            <a:pPr algn="just"/>
            <a:r>
              <a:rPr lang="en-US" sz="2470" b="1" dirty="0"/>
              <a:t>Class B </a:t>
            </a:r>
            <a:r>
              <a:rPr lang="en-US" sz="2470" b="1" dirty="0" smtClean="0"/>
              <a:t>addresses: </a:t>
            </a:r>
            <a:r>
              <a:rPr lang="en-US" sz="2470" dirty="0"/>
              <a:t>These addresses use 14 bits for the &lt;network&gt; and </a:t>
            </a:r>
            <a:r>
              <a:rPr lang="en-US" sz="2470" dirty="0" smtClean="0"/>
              <a:t>16 bits </a:t>
            </a:r>
            <a:r>
              <a:rPr lang="en-US" sz="2470" dirty="0"/>
              <a:t>for the &lt;host&gt; portion of the IP address. This </a:t>
            </a:r>
            <a:r>
              <a:rPr lang="en-US" sz="2470" dirty="0" smtClean="0"/>
              <a:t>allows for </a:t>
            </a:r>
            <a:r>
              <a:rPr lang="en-US" altLang="en-US" sz="2470" dirty="0" smtClean="0">
                <a:latin typeface="Arial" panose="020B0604020202020204" pitchFamily="34" charset="0"/>
              </a:rPr>
              <a:t>2</a:t>
            </a:r>
            <a:r>
              <a:rPr lang="en-US" altLang="en-US" sz="2470" baseline="30000" dirty="0" smtClean="0">
                <a:latin typeface="Arial" panose="020B0604020202020204" pitchFamily="34" charset="0"/>
              </a:rPr>
              <a:t>14 </a:t>
            </a:r>
            <a:r>
              <a:rPr lang="en-US" sz="2470" dirty="0" smtClean="0"/>
              <a:t>-</a:t>
            </a:r>
            <a:r>
              <a:rPr lang="en-US" sz="2470" dirty="0"/>
              <a:t>2 (16382) networks each with </a:t>
            </a:r>
            <a:r>
              <a:rPr lang="en-US" altLang="en-US" sz="2470" dirty="0" smtClean="0">
                <a:latin typeface="Arial" panose="020B0604020202020204" pitchFamily="34" charset="0"/>
              </a:rPr>
              <a:t>2</a:t>
            </a:r>
            <a:r>
              <a:rPr lang="en-US" altLang="en-US" sz="2470" baseline="30000" dirty="0" smtClean="0">
                <a:latin typeface="Arial" panose="020B0604020202020204" pitchFamily="34" charset="0"/>
              </a:rPr>
              <a:t>16 </a:t>
            </a:r>
            <a:r>
              <a:rPr lang="en-US" sz="2470" dirty="0" smtClean="0"/>
              <a:t>-2 </a:t>
            </a:r>
            <a:r>
              <a:rPr lang="en-US" sz="2470" dirty="0"/>
              <a:t>(65534</a:t>
            </a:r>
            <a:r>
              <a:rPr lang="en-US" sz="2470" dirty="0" smtClean="0"/>
              <a:t>) hosts—a </a:t>
            </a:r>
            <a:r>
              <a:rPr lang="en-US" sz="2470" dirty="0"/>
              <a:t>total of more than 1 billion addresses.</a:t>
            </a:r>
          </a:p>
          <a:p>
            <a:pPr algn="just"/>
            <a:r>
              <a:rPr lang="en-US" sz="2470" b="1" dirty="0"/>
              <a:t>Class C </a:t>
            </a:r>
            <a:r>
              <a:rPr lang="en-US" sz="2470" b="1" dirty="0" smtClean="0"/>
              <a:t>addresses: </a:t>
            </a:r>
            <a:r>
              <a:rPr lang="en-US" sz="2470" dirty="0"/>
              <a:t>These addresses use 21 bits for the &lt;network&gt; and 8 </a:t>
            </a:r>
            <a:r>
              <a:rPr lang="en-US" sz="2470" dirty="0" smtClean="0"/>
              <a:t>bits for </a:t>
            </a:r>
            <a:r>
              <a:rPr lang="en-US" sz="2470" dirty="0"/>
              <a:t>the &lt;host&gt; portion of the IP address. That allows </a:t>
            </a:r>
            <a:r>
              <a:rPr lang="en-US" sz="2470" dirty="0" smtClean="0"/>
              <a:t>for </a:t>
            </a:r>
            <a:r>
              <a:rPr lang="en-US" altLang="en-US" sz="2470" dirty="0" smtClean="0">
                <a:latin typeface="Arial" panose="020B0604020202020204" pitchFamily="34" charset="0"/>
              </a:rPr>
              <a:t>2</a:t>
            </a:r>
            <a:r>
              <a:rPr lang="en-US" altLang="en-US" sz="2470" baseline="30000" dirty="0" smtClean="0">
                <a:latin typeface="Arial" panose="020B0604020202020204" pitchFamily="34" charset="0"/>
              </a:rPr>
              <a:t>21 </a:t>
            </a:r>
            <a:r>
              <a:rPr lang="en-US" sz="2470" dirty="0" smtClean="0"/>
              <a:t>-2 </a:t>
            </a:r>
            <a:r>
              <a:rPr lang="en-US" sz="2470" dirty="0"/>
              <a:t>(2097150) networks each with </a:t>
            </a:r>
            <a:r>
              <a:rPr lang="en-US" altLang="en-US" sz="2470" dirty="0" smtClean="0">
                <a:latin typeface="Arial" panose="020B0604020202020204" pitchFamily="34" charset="0"/>
              </a:rPr>
              <a:t>2</a:t>
            </a:r>
            <a:r>
              <a:rPr lang="en-US" altLang="en-US" sz="2470" baseline="30000" dirty="0" smtClean="0">
                <a:latin typeface="Arial" panose="020B0604020202020204" pitchFamily="34" charset="0"/>
              </a:rPr>
              <a:t>8 </a:t>
            </a:r>
            <a:r>
              <a:rPr lang="en-US" sz="2470" dirty="0" smtClean="0"/>
              <a:t>-</a:t>
            </a:r>
            <a:r>
              <a:rPr lang="en-US" sz="2470" dirty="0"/>
              <a:t>2 (254) </a:t>
            </a:r>
            <a:r>
              <a:rPr lang="en-US" sz="2470" dirty="0" smtClean="0"/>
              <a:t>hosts—a total </a:t>
            </a:r>
            <a:r>
              <a:rPr lang="en-US" sz="2470" dirty="0"/>
              <a:t>of more than half a billion addresses.</a:t>
            </a:r>
          </a:p>
          <a:p>
            <a:pPr algn="just"/>
            <a:r>
              <a:rPr lang="en-US" sz="2470" b="1" dirty="0"/>
              <a:t>Class D </a:t>
            </a:r>
            <a:r>
              <a:rPr lang="en-US" sz="2470" b="1" dirty="0" smtClean="0"/>
              <a:t>addresses: </a:t>
            </a:r>
            <a:r>
              <a:rPr lang="en-US" sz="2470" dirty="0"/>
              <a:t>These addresses are reserved for multicasting (a sort </a:t>
            </a:r>
            <a:r>
              <a:rPr lang="en-US" sz="2470" dirty="0" smtClean="0"/>
              <a:t>of broadcasting</a:t>
            </a:r>
            <a:r>
              <a:rPr lang="en-US" sz="2470" dirty="0"/>
              <a:t>, but in a limited area, and only to </a:t>
            </a:r>
            <a:r>
              <a:rPr lang="en-US" sz="2470" dirty="0" smtClean="0"/>
              <a:t>hosts using </a:t>
            </a:r>
            <a:r>
              <a:rPr lang="en-US" sz="2470" dirty="0"/>
              <a:t>the same Class D address).</a:t>
            </a:r>
          </a:p>
          <a:p>
            <a:pPr algn="just"/>
            <a:r>
              <a:rPr lang="en-US" sz="2470" b="1" dirty="0"/>
              <a:t>Class E </a:t>
            </a:r>
            <a:r>
              <a:rPr lang="en-US" sz="2470" b="1" dirty="0" smtClean="0"/>
              <a:t>addresses: </a:t>
            </a:r>
            <a:r>
              <a:rPr lang="en-US" sz="2470" dirty="0"/>
              <a:t>These addresses are reserved for future or </a:t>
            </a:r>
            <a:r>
              <a:rPr lang="en-US" sz="2470" dirty="0" smtClean="0"/>
              <a:t>experimental use</a:t>
            </a:r>
            <a:r>
              <a:rPr lang="en-US" sz="247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231</a:t>
            </a:fld>
            <a:endParaRPr lang="en-US"/>
          </a:p>
        </p:txBody>
      </p:sp>
    </p:spTree>
    <p:extLst>
      <p:ext uri="{BB962C8B-B14F-4D97-AF65-F5344CB8AC3E}">
        <p14:creationId xmlns:p14="http://schemas.microsoft.com/office/powerpoint/2010/main" xmlns="" val="409666910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Classful IP addresses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232</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2196084"/>
            <a:ext cx="10972800" cy="353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314437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Classful IP addresses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233</a:t>
            </a:fld>
            <a:endParaRPr lang="en-US"/>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2124521"/>
            <a:ext cx="10515600" cy="3655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305375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Classful IP addresses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234</a:t>
            </a:fld>
            <a:endParaRPr lang="en-US"/>
          </a:p>
        </p:txBody>
      </p:sp>
      <p:sp>
        <p:nvSpPr>
          <p:cNvPr id="5" name="Rectangle 9"/>
          <p:cNvSpPr>
            <a:spLocks noChangeArrowheads="1"/>
          </p:cNvSpPr>
          <p:nvPr/>
        </p:nvSpPr>
        <p:spPr bwMode="auto">
          <a:xfrm>
            <a:off x="1879600" y="1270000"/>
            <a:ext cx="8686800" cy="2227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latin typeface="Times New Roman" panose="02020603050405020304" pitchFamily="18" charset="0"/>
              </a:rPr>
              <a:t>Find the class of each address.</a:t>
            </a:r>
          </a:p>
          <a:p>
            <a:pPr algn="just"/>
            <a:r>
              <a:rPr lang="en-US" altLang="en-US" sz="2800" i="1" baseline="0" dirty="0">
                <a:latin typeface="Times New Roman" panose="02020603050405020304" pitchFamily="18" charset="0"/>
              </a:rPr>
              <a:t>a.   </a:t>
            </a:r>
            <a:r>
              <a:rPr lang="en-US" altLang="en-US" sz="2800" u="sng" baseline="0" dirty="0">
                <a:latin typeface="Times New Roman" panose="02020603050405020304" pitchFamily="18" charset="0"/>
              </a:rPr>
              <a:t>0</a:t>
            </a:r>
            <a:r>
              <a:rPr lang="en-US" altLang="en-US" sz="2800" b="0" baseline="0" dirty="0">
                <a:latin typeface="Times New Roman" panose="02020603050405020304" pitchFamily="18" charset="0"/>
              </a:rPr>
              <a:t>0000001 00001011 00001011 11101111</a:t>
            </a:r>
          </a:p>
          <a:p>
            <a:pPr algn="just"/>
            <a:r>
              <a:rPr lang="en-US" altLang="en-US" sz="2800" i="1" baseline="0" dirty="0">
                <a:latin typeface="Times New Roman" panose="02020603050405020304" pitchFamily="18" charset="0"/>
              </a:rPr>
              <a:t>b.   </a:t>
            </a:r>
            <a:r>
              <a:rPr lang="en-US" altLang="en-US" sz="2800" u="sng" baseline="0" dirty="0">
                <a:latin typeface="Times New Roman" panose="02020603050405020304" pitchFamily="18" charset="0"/>
              </a:rPr>
              <a:t>110</a:t>
            </a:r>
            <a:r>
              <a:rPr lang="en-US" altLang="en-US" sz="2800" b="0" baseline="0" dirty="0">
                <a:latin typeface="Times New Roman" panose="02020603050405020304" pitchFamily="18" charset="0"/>
              </a:rPr>
              <a:t>00001 10000011 00011011 11111111</a:t>
            </a:r>
          </a:p>
          <a:p>
            <a:pPr algn="just"/>
            <a:r>
              <a:rPr lang="en-US" altLang="en-US" sz="2800" i="1" baseline="0" dirty="0">
                <a:latin typeface="Times New Roman" panose="02020603050405020304" pitchFamily="18" charset="0"/>
              </a:rPr>
              <a:t>c.   </a:t>
            </a:r>
            <a:r>
              <a:rPr lang="en-US" altLang="en-US" sz="2800" u="sng" baseline="0" dirty="0">
                <a:latin typeface="Times New Roman" panose="02020603050405020304" pitchFamily="18" charset="0"/>
              </a:rPr>
              <a:t>14</a:t>
            </a:r>
            <a:r>
              <a:rPr lang="en-US" altLang="en-US" sz="2800" b="0" baseline="0" dirty="0">
                <a:latin typeface="Times New Roman" panose="02020603050405020304" pitchFamily="18" charset="0"/>
              </a:rPr>
              <a:t>.23.120.8</a:t>
            </a:r>
          </a:p>
          <a:p>
            <a:pPr algn="just"/>
            <a:r>
              <a:rPr lang="en-US" altLang="en-US" sz="2800" i="1" baseline="0" dirty="0">
                <a:latin typeface="Times New Roman" panose="02020603050405020304" pitchFamily="18" charset="0"/>
              </a:rPr>
              <a:t>d.   </a:t>
            </a:r>
            <a:r>
              <a:rPr lang="en-US" altLang="en-US" sz="2800" u="sng" baseline="0" dirty="0">
                <a:latin typeface="Times New Roman" panose="02020603050405020304" pitchFamily="18" charset="0"/>
              </a:rPr>
              <a:t>252</a:t>
            </a:r>
            <a:r>
              <a:rPr lang="en-US" altLang="en-US" sz="2800" b="0" baseline="0" dirty="0">
                <a:latin typeface="Times New Roman" panose="02020603050405020304" pitchFamily="18" charset="0"/>
              </a:rPr>
              <a:t>.5.15.111</a:t>
            </a:r>
          </a:p>
        </p:txBody>
      </p:sp>
      <p:sp>
        <p:nvSpPr>
          <p:cNvPr id="6" name="Rectangle 11"/>
          <p:cNvSpPr>
            <a:spLocks noChangeArrowheads="1"/>
          </p:cNvSpPr>
          <p:nvPr/>
        </p:nvSpPr>
        <p:spPr bwMode="auto">
          <a:xfrm>
            <a:off x="1803400" y="3784600"/>
            <a:ext cx="8686800" cy="2654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800" i="1" baseline="0" dirty="0">
                <a:latin typeface="Times New Roman" panose="02020603050405020304" pitchFamily="18" charset="0"/>
              </a:rPr>
              <a:t>Solution</a:t>
            </a:r>
          </a:p>
          <a:p>
            <a:r>
              <a:rPr lang="en-US" altLang="en-US" sz="2800" i="1" baseline="0" dirty="0">
                <a:latin typeface="Times New Roman" panose="02020603050405020304" pitchFamily="18" charset="0"/>
              </a:rPr>
              <a:t>a. The first bit is 0. This is a class A address.</a:t>
            </a:r>
          </a:p>
          <a:p>
            <a:r>
              <a:rPr lang="en-US" altLang="en-US" sz="2800" i="1" baseline="0" dirty="0">
                <a:latin typeface="Times New Roman" panose="02020603050405020304" pitchFamily="18" charset="0"/>
              </a:rPr>
              <a:t>b. The first 2 bits are 1; the third bit is 0. This is a class C</a:t>
            </a:r>
            <a:br>
              <a:rPr lang="en-US" altLang="en-US" sz="2800" i="1" baseline="0" dirty="0">
                <a:latin typeface="Times New Roman" panose="02020603050405020304" pitchFamily="18" charset="0"/>
              </a:rPr>
            </a:br>
            <a:r>
              <a:rPr lang="en-US" altLang="en-US" sz="2800" i="1" baseline="0" dirty="0">
                <a:latin typeface="Times New Roman" panose="02020603050405020304" pitchFamily="18" charset="0"/>
              </a:rPr>
              <a:t>     address.</a:t>
            </a:r>
          </a:p>
          <a:p>
            <a:r>
              <a:rPr lang="en-US" altLang="en-US" sz="2800" i="1" baseline="0" dirty="0">
                <a:latin typeface="Times New Roman" panose="02020603050405020304" pitchFamily="18" charset="0"/>
              </a:rPr>
              <a:t>c. The first byte is 14; the class is A.</a:t>
            </a:r>
          </a:p>
          <a:p>
            <a:r>
              <a:rPr lang="en-US" altLang="en-US" sz="2800" i="1" baseline="0" dirty="0">
                <a:latin typeface="Times New Roman" panose="02020603050405020304" pitchFamily="18" charset="0"/>
              </a:rPr>
              <a:t>d. The first byte is 252; the class is E.</a:t>
            </a:r>
          </a:p>
        </p:txBody>
      </p:sp>
    </p:spTree>
    <p:extLst>
      <p:ext uri="{BB962C8B-B14F-4D97-AF65-F5344CB8AC3E}">
        <p14:creationId xmlns:p14="http://schemas.microsoft.com/office/powerpoint/2010/main" xmlns="" val="421833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Classful IP addresses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235</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spcBef>
                <a:spcPts val="0"/>
              </a:spcBef>
            </a:pPr>
            <a:r>
              <a:rPr lang="en-US" sz="3200" dirty="0"/>
              <a:t>Mask:</a:t>
            </a:r>
          </a:p>
          <a:p>
            <a:pPr algn="just">
              <a:spcBef>
                <a:spcPts val="0"/>
              </a:spcBef>
              <a:buFontTx/>
              <a:buChar char="•"/>
            </a:pPr>
            <a:r>
              <a:rPr lang="en-US" altLang="en-US" sz="3200" dirty="0"/>
              <a:t>A mask is a 32-bit binary number.</a:t>
            </a:r>
          </a:p>
          <a:p>
            <a:pPr algn="just">
              <a:spcBef>
                <a:spcPts val="0"/>
              </a:spcBef>
              <a:buFontTx/>
              <a:buChar char="•"/>
            </a:pPr>
            <a:r>
              <a:rPr lang="en-US" altLang="en-US" sz="3200" dirty="0"/>
              <a:t>The mask  is </a:t>
            </a:r>
            <a:r>
              <a:rPr lang="en-US" altLang="en-US" sz="3200" dirty="0" err="1"/>
              <a:t>ANDeD</a:t>
            </a:r>
            <a:r>
              <a:rPr lang="en-US" altLang="en-US" sz="3200" dirty="0"/>
              <a:t>  with  IP address to get</a:t>
            </a:r>
          </a:p>
          <a:p>
            <a:pPr lvl="1" algn="just">
              <a:spcBef>
                <a:spcPts val="0"/>
              </a:spcBef>
              <a:buFontTx/>
              <a:buChar char="•"/>
            </a:pPr>
            <a:r>
              <a:rPr lang="en-US" altLang="en-US" sz="3200" dirty="0"/>
              <a:t>The bloc address (Network address) </a:t>
            </a:r>
          </a:p>
          <a:p>
            <a:pPr lvl="1" algn="just">
              <a:spcBef>
                <a:spcPts val="0"/>
              </a:spcBef>
              <a:buFontTx/>
              <a:buChar char="•"/>
            </a:pPr>
            <a:r>
              <a:rPr lang="en-GB" altLang="en-US" sz="3200" dirty="0"/>
              <a:t> Mask And IP address = Block Address</a:t>
            </a:r>
            <a:endParaRPr lang="en-US" altLang="en-US" sz="3200" dirty="0"/>
          </a:p>
          <a:p>
            <a:pPr algn="just"/>
            <a:endParaRPr lang="en-US" sz="3200" dirty="0" smtClean="0"/>
          </a:p>
          <a:p>
            <a:pPr algn="just"/>
            <a:endParaRPr lang="en-US" sz="32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80525" y="3733800"/>
            <a:ext cx="7011987" cy="262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796866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IP Address and its Format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236</a:t>
            </a:fld>
            <a:endParaRPr lang="en-US"/>
          </a:p>
        </p:txBody>
      </p:sp>
      <p:sp>
        <p:nvSpPr>
          <p:cNvPr id="3" name="Content Placeholder 2"/>
          <p:cNvSpPr>
            <a:spLocks noGrp="1"/>
          </p:cNvSpPr>
          <p:nvPr>
            <p:ph idx="1"/>
          </p:nvPr>
        </p:nvSpPr>
        <p:spPr>
          <a:xfrm>
            <a:off x="838200" y="1182624"/>
            <a:ext cx="10515600" cy="5538851"/>
          </a:xfrm>
        </p:spPr>
        <p:txBody>
          <a:bodyPr/>
          <a:lstStyle/>
          <a:p>
            <a:r>
              <a:rPr lang="en-US" b="1" dirty="0" smtClean="0"/>
              <a:t>Default Mask:</a:t>
            </a:r>
          </a:p>
          <a:p>
            <a:r>
              <a:rPr lang="en-GB" altLang="en-US" dirty="0"/>
              <a:t>Class A default mask is 255.0.0.0</a:t>
            </a:r>
          </a:p>
          <a:p>
            <a:r>
              <a:rPr lang="en-GB" altLang="en-US" dirty="0"/>
              <a:t>Class B default mask is 255.255.0.0</a:t>
            </a:r>
          </a:p>
          <a:p>
            <a:r>
              <a:rPr lang="en-GB" altLang="en-US" dirty="0"/>
              <a:t>Class C Default mask </a:t>
            </a:r>
            <a:r>
              <a:rPr lang="en-GB" altLang="en-US" dirty="0" smtClean="0"/>
              <a:t>255.255.255.0</a:t>
            </a:r>
          </a:p>
          <a:p>
            <a:endParaRPr lang="en-GB" altLang="en-US" dirty="0"/>
          </a:p>
          <a:p>
            <a:r>
              <a:rPr lang="en-GB" altLang="en-US" dirty="0" smtClean="0"/>
              <a:t>Subnet Mask:</a:t>
            </a:r>
          </a:p>
          <a:p>
            <a:endParaRPr lang="en-GB" altLang="en-US" dirty="0"/>
          </a:p>
          <a:p>
            <a:endParaRPr lang="en-US" dirty="0"/>
          </a:p>
        </p:txBody>
      </p:sp>
    </p:spTree>
    <p:extLst>
      <p:ext uri="{BB962C8B-B14F-4D97-AF65-F5344CB8AC3E}">
        <p14:creationId xmlns:p14="http://schemas.microsoft.com/office/powerpoint/2010/main" xmlns="" val="37584707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07081-7272-470F-BCAA-36563EDCC3FD}" type="slidenum">
              <a:rPr lang="en-US" smtClean="0"/>
              <a:pPr/>
              <a:t>237</a:t>
            </a:fld>
            <a:endParaRPr lang="en-US"/>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81200" y="519925"/>
            <a:ext cx="8229600" cy="5940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962038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IPv6</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238</a:t>
            </a:fld>
            <a:endParaRPr lang="en-US"/>
          </a:p>
        </p:txBody>
      </p:sp>
      <p:sp>
        <p:nvSpPr>
          <p:cNvPr id="3" name="Content Placeholder 2"/>
          <p:cNvSpPr>
            <a:spLocks noGrp="1"/>
          </p:cNvSpPr>
          <p:nvPr>
            <p:ph idx="1"/>
          </p:nvPr>
        </p:nvSpPr>
        <p:spPr>
          <a:xfrm>
            <a:off x="838200" y="1182624"/>
            <a:ext cx="10515600" cy="5538851"/>
          </a:xfrm>
        </p:spPr>
        <p:txBody>
          <a:bodyPr/>
          <a:lstStyle/>
          <a:p>
            <a:pPr algn="just">
              <a:defRPr/>
            </a:pPr>
            <a:r>
              <a:rPr lang="en-US" dirty="0"/>
              <a:t>IPv6 or IP version 6 is the next generation Internet protocol which will eventually replace the current protocol IPv4. </a:t>
            </a:r>
            <a:endParaRPr lang="en-US" dirty="0" smtClean="0"/>
          </a:p>
          <a:p>
            <a:pPr algn="just">
              <a:defRPr/>
            </a:pPr>
            <a:r>
              <a:rPr lang="en-US" dirty="0" smtClean="0"/>
              <a:t>IPv6 </a:t>
            </a:r>
            <a:r>
              <a:rPr lang="en-US" dirty="0"/>
              <a:t>has a number of improvements and simplifications when compared to IPv4. </a:t>
            </a:r>
            <a:endParaRPr lang="en-US" dirty="0" smtClean="0"/>
          </a:p>
          <a:p>
            <a:pPr algn="just">
              <a:defRPr/>
            </a:pPr>
            <a:r>
              <a:rPr lang="en-US" dirty="0" smtClean="0"/>
              <a:t>The </a:t>
            </a:r>
            <a:r>
              <a:rPr lang="en-US" dirty="0"/>
              <a:t>primary difference is that IPv6 uses 128 bit addresses as compared to the 32 bit addresses used with IPv4. </a:t>
            </a:r>
            <a:endParaRPr lang="en-US" dirty="0" smtClean="0"/>
          </a:p>
          <a:p>
            <a:pPr algn="just">
              <a:defRPr/>
            </a:pPr>
            <a:r>
              <a:rPr lang="en-US" dirty="0" smtClean="0"/>
              <a:t>In </a:t>
            </a:r>
            <a:r>
              <a:rPr lang="en-US" dirty="0"/>
              <a:t>IPv4 there is a total of 4,294,967,296 IP </a:t>
            </a:r>
            <a:r>
              <a:rPr lang="en-US" dirty="0" smtClean="0"/>
              <a:t>addresses, whereas in IPv6</a:t>
            </a:r>
            <a:r>
              <a:rPr lang="en-US" dirty="0"/>
              <a:t>, there is a total of 18,446,744,073,709,551,616 IP </a:t>
            </a:r>
            <a:r>
              <a:rPr lang="en-US" dirty="0" smtClean="0"/>
              <a:t>addresses.</a:t>
            </a:r>
          </a:p>
          <a:p>
            <a:pPr algn="just">
              <a:defRPr/>
            </a:pPr>
            <a:r>
              <a:rPr lang="en-US" dirty="0"/>
              <a:t>A significant difference between IPv6 and IPv4 is the address notation. IPv4 uses a period (.) between each octet, compared to IPv6 which uses a colon (:).</a:t>
            </a:r>
          </a:p>
        </p:txBody>
      </p:sp>
    </p:spTree>
    <p:extLst>
      <p:ext uri="{BB962C8B-B14F-4D97-AF65-F5344CB8AC3E}">
        <p14:creationId xmlns:p14="http://schemas.microsoft.com/office/powerpoint/2010/main" xmlns="" val="358318875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IPv6</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239</a:t>
            </a:fld>
            <a:endParaRPr lang="en-US"/>
          </a:p>
        </p:txBody>
      </p:sp>
      <p:sp>
        <p:nvSpPr>
          <p:cNvPr id="5" name="Rectangle 4"/>
          <p:cNvSpPr>
            <a:spLocks noChangeArrowheads="1"/>
          </p:cNvSpPr>
          <p:nvPr/>
        </p:nvSpPr>
        <p:spPr bwMode="auto">
          <a:xfrm>
            <a:off x="1159256" y="1219200"/>
            <a:ext cx="7772400" cy="1143000"/>
          </a:xfrm>
          <a:prstGeom prst="rect">
            <a:avLst/>
          </a:prstGeom>
          <a:noFill/>
          <a:ln w="9525">
            <a:noFill/>
            <a:miter lim="800000"/>
            <a:headEnd/>
            <a:tailEnd/>
          </a:ln>
          <a:effectLst/>
        </p:spPr>
        <p:txBody>
          <a:bodyPr anchor="ctr"/>
          <a:lstStyle/>
          <a:p>
            <a:pPr algn="l">
              <a:lnSpc>
                <a:spcPct val="80000"/>
              </a:lnSpc>
              <a:defRPr/>
            </a:pPr>
            <a:r>
              <a:rPr lang="en-US" sz="4800" dirty="0">
                <a:solidFill>
                  <a:schemeClr val="tx2"/>
                </a:solidFill>
                <a:effectLst>
                  <a:outerShdw blurRad="38100" dist="38100" dir="2700000" algn="tl">
                    <a:srgbClr val="000000"/>
                  </a:outerShdw>
                </a:effectLst>
                <a:latin typeface="Arial" charset="0"/>
              </a:rPr>
              <a:t>128-bit </a:t>
            </a:r>
            <a:r>
              <a:rPr lang="en-US" sz="4800" dirty="0" smtClean="0">
                <a:solidFill>
                  <a:schemeClr val="tx2"/>
                </a:solidFill>
                <a:effectLst>
                  <a:outerShdw blurRad="38100" dist="38100" dir="2700000" algn="tl">
                    <a:srgbClr val="000000"/>
                  </a:outerShdw>
                </a:effectLst>
                <a:latin typeface="Arial" charset="0"/>
              </a:rPr>
              <a:t>Address</a:t>
            </a:r>
            <a:endParaRPr lang="en-US" sz="4800" dirty="0">
              <a:solidFill>
                <a:schemeClr val="tx2"/>
              </a:solidFill>
              <a:effectLst>
                <a:outerShdw blurRad="38100" dist="38100" dir="2700000" algn="tl">
                  <a:srgbClr val="000000"/>
                </a:outerShdw>
              </a:effectLst>
              <a:latin typeface="Arial" charset="0"/>
            </a:endParaRPr>
          </a:p>
        </p:txBody>
      </p:sp>
      <p:sp>
        <p:nvSpPr>
          <p:cNvPr id="6" name="Text Box 5"/>
          <p:cNvSpPr txBox="1">
            <a:spLocks noChangeArrowheads="1"/>
          </p:cNvSpPr>
          <p:nvPr/>
        </p:nvSpPr>
        <p:spPr bwMode="auto">
          <a:xfrm>
            <a:off x="2692400" y="2387600"/>
            <a:ext cx="73009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b="1">
                <a:solidFill>
                  <a:schemeClr val="tx1"/>
                </a:solidFill>
                <a:latin typeface="Times New Roman" panose="02020603050405020304" pitchFamily="18" charset="0"/>
              </a:defRPr>
            </a:lvl9pPr>
          </a:lstStyle>
          <a:p>
            <a:pPr algn="l"/>
            <a:r>
              <a:rPr lang="en-US" altLang="en-US" sz="2400" b="0">
                <a:latin typeface="Verdana" panose="020B0604030504040204" pitchFamily="34" charset="0"/>
                <a:cs typeface="Angsana New" pitchFamily="18" charset="-34"/>
              </a:rPr>
              <a:t>3FFE:085B:1F1F:0000:0000:0000:</a:t>
            </a:r>
            <a:r>
              <a:rPr lang="en-US" altLang="en-US" sz="2400" b="0">
                <a:solidFill>
                  <a:srgbClr val="FF0000"/>
                </a:solidFill>
                <a:latin typeface="Verdana" panose="020B0604030504040204" pitchFamily="34" charset="0"/>
                <a:cs typeface="Angsana New" pitchFamily="18" charset="-34"/>
              </a:rPr>
              <a:t>00A9:1234</a:t>
            </a:r>
          </a:p>
        </p:txBody>
      </p:sp>
      <p:sp>
        <p:nvSpPr>
          <p:cNvPr id="7" name="AutoShape 6"/>
          <p:cNvSpPr>
            <a:spLocks/>
          </p:cNvSpPr>
          <p:nvPr/>
        </p:nvSpPr>
        <p:spPr bwMode="auto">
          <a:xfrm rot="5400000">
            <a:off x="6083300" y="-546100"/>
            <a:ext cx="457200" cy="7086600"/>
          </a:xfrm>
          <a:prstGeom prst="rightBrace">
            <a:avLst>
              <a:gd name="adj1" fmla="val 129167"/>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b="1">
                <a:solidFill>
                  <a:schemeClr val="tx1"/>
                </a:solidFill>
                <a:latin typeface="Times New Roman" panose="02020603050405020304" pitchFamily="18" charset="0"/>
              </a:defRPr>
            </a:lvl9pPr>
          </a:lstStyle>
          <a:p>
            <a:endParaRPr lang="en-US" altLang="en-US"/>
          </a:p>
        </p:txBody>
      </p:sp>
      <p:sp>
        <p:nvSpPr>
          <p:cNvPr id="8" name="Text Box 7"/>
          <p:cNvSpPr txBox="1">
            <a:spLocks noChangeArrowheads="1"/>
          </p:cNvSpPr>
          <p:nvPr/>
        </p:nvSpPr>
        <p:spPr bwMode="auto">
          <a:xfrm>
            <a:off x="1778000" y="3200400"/>
            <a:ext cx="92344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b="1">
                <a:solidFill>
                  <a:schemeClr val="tx1"/>
                </a:solidFill>
                <a:latin typeface="Times New Roman" panose="02020603050405020304" pitchFamily="18" charset="0"/>
              </a:defRPr>
            </a:lvl9pPr>
          </a:lstStyle>
          <a:p>
            <a:pPr algn="l"/>
            <a:r>
              <a:rPr lang="en-US" altLang="en-US" sz="2800" b="0" dirty="0">
                <a:latin typeface="Angsana New" pitchFamily="18" charset="-34"/>
                <a:cs typeface="Angsana New" pitchFamily="18" charset="-34"/>
              </a:rPr>
              <a:t>8 groups of 16-bit hexadecimal numbers separated by </a:t>
            </a:r>
            <a:r>
              <a:rPr lang="en-US" altLang="en-US" sz="2800" b="0" dirty="0">
                <a:cs typeface="Angsana New" pitchFamily="18" charset="-34"/>
              </a:rPr>
              <a:t>“</a:t>
            </a:r>
            <a:r>
              <a:rPr lang="en-US" altLang="en-US" sz="2800" b="0" dirty="0">
                <a:latin typeface="Angsana New" pitchFamily="18" charset="-34"/>
                <a:cs typeface="Angsana New" pitchFamily="18" charset="-34"/>
              </a:rPr>
              <a:t>:</a:t>
            </a:r>
            <a:r>
              <a:rPr lang="en-US" altLang="en-US" sz="2800" b="0" dirty="0">
                <a:cs typeface="Angsana New" pitchFamily="18" charset="-34"/>
              </a:rPr>
              <a:t>”</a:t>
            </a:r>
            <a:endParaRPr lang="en-US" altLang="en-US" sz="2800" b="0" dirty="0">
              <a:latin typeface="Angsana New" pitchFamily="18" charset="-34"/>
              <a:cs typeface="Angsana New" pitchFamily="18" charset="-34"/>
            </a:endParaRPr>
          </a:p>
        </p:txBody>
      </p:sp>
      <p:sp>
        <p:nvSpPr>
          <p:cNvPr id="9" name="Text Box 8"/>
          <p:cNvSpPr txBox="1">
            <a:spLocks noChangeArrowheads="1"/>
          </p:cNvSpPr>
          <p:nvPr/>
        </p:nvSpPr>
        <p:spPr bwMode="auto">
          <a:xfrm>
            <a:off x="3987800" y="4978400"/>
            <a:ext cx="41195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b="1">
                <a:solidFill>
                  <a:schemeClr val="tx1"/>
                </a:solidFill>
                <a:latin typeface="Times New Roman" panose="02020603050405020304" pitchFamily="18" charset="0"/>
              </a:defRPr>
            </a:lvl9pPr>
          </a:lstStyle>
          <a:p>
            <a:pPr algn="l"/>
            <a:r>
              <a:rPr lang="en-US" altLang="en-US" sz="2400" b="0">
                <a:latin typeface="Verdana" panose="020B0604030504040204" pitchFamily="34" charset="0"/>
                <a:cs typeface="Angsana New" pitchFamily="18" charset="-34"/>
              </a:rPr>
              <a:t>3FFE:85B:1F1F::A9:1234</a:t>
            </a:r>
          </a:p>
        </p:txBody>
      </p:sp>
      <p:sp>
        <p:nvSpPr>
          <p:cNvPr id="10" name="Text Box 9"/>
          <p:cNvSpPr txBox="1">
            <a:spLocks noChangeArrowheads="1"/>
          </p:cNvSpPr>
          <p:nvPr/>
        </p:nvSpPr>
        <p:spPr bwMode="auto">
          <a:xfrm>
            <a:off x="1778000" y="5873750"/>
            <a:ext cx="9142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b="1">
                <a:solidFill>
                  <a:schemeClr val="tx1"/>
                </a:solidFill>
                <a:latin typeface="Times New Roman" panose="02020603050405020304" pitchFamily="18" charset="0"/>
              </a:defRPr>
            </a:lvl9pPr>
          </a:lstStyle>
          <a:p>
            <a:pPr algn="l"/>
            <a:r>
              <a:rPr lang="en-US" altLang="en-US" sz="2400">
                <a:latin typeface="Angsana New" pitchFamily="18" charset="-34"/>
                <a:cs typeface="Angsana New" pitchFamily="18" charset="-34"/>
              </a:rPr>
              <a:t>::</a:t>
            </a:r>
            <a:r>
              <a:rPr lang="en-US" altLang="en-US" sz="2400" b="0">
                <a:latin typeface="Angsana New" pitchFamily="18" charset="-34"/>
                <a:cs typeface="Angsana New" pitchFamily="18" charset="-34"/>
              </a:rPr>
              <a:t> = all zeros in one or more group of 16-bit hexadecimal numbers</a:t>
            </a:r>
          </a:p>
        </p:txBody>
      </p:sp>
      <p:sp>
        <p:nvSpPr>
          <p:cNvPr id="11" name="Text Box 10"/>
          <p:cNvSpPr txBox="1">
            <a:spLocks noChangeArrowheads="1"/>
          </p:cNvSpPr>
          <p:nvPr/>
        </p:nvSpPr>
        <p:spPr bwMode="auto">
          <a:xfrm>
            <a:off x="4749800" y="3759200"/>
            <a:ext cx="374967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b="1">
                <a:solidFill>
                  <a:schemeClr val="tx1"/>
                </a:solidFill>
                <a:latin typeface="Times New Roman" panose="02020603050405020304" pitchFamily="18" charset="0"/>
              </a:defRPr>
            </a:lvl9pPr>
          </a:lstStyle>
          <a:p>
            <a:pPr algn="l"/>
            <a:r>
              <a:rPr lang="en-US" altLang="en-US" sz="2800" b="0" dirty="0">
                <a:latin typeface="Angsana New" pitchFamily="18" charset="-34"/>
                <a:cs typeface="Angsana New" pitchFamily="18" charset="-34"/>
              </a:rPr>
              <a:t>Leading zeros can be removed</a:t>
            </a:r>
          </a:p>
          <a:p>
            <a:pPr algn="l"/>
            <a:endParaRPr lang="en-US" altLang="en-US" sz="2800" b="0" dirty="0">
              <a:latin typeface="Angsana New" pitchFamily="18" charset="-34"/>
              <a:cs typeface="Angsana New" pitchFamily="18" charset="-34"/>
            </a:endParaRPr>
          </a:p>
        </p:txBody>
      </p:sp>
      <p:sp>
        <p:nvSpPr>
          <p:cNvPr id="12" name="Line 11"/>
          <p:cNvSpPr>
            <a:spLocks noChangeShapeType="1"/>
          </p:cNvSpPr>
          <p:nvPr/>
        </p:nvSpPr>
        <p:spPr bwMode="auto">
          <a:xfrm flipH="1">
            <a:off x="5283200" y="45974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2"/>
          <p:cNvSpPr>
            <a:spLocks noChangeShapeType="1"/>
          </p:cNvSpPr>
          <p:nvPr/>
        </p:nvSpPr>
        <p:spPr bwMode="auto">
          <a:xfrm>
            <a:off x="6350000" y="45974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3"/>
          <p:cNvSpPr>
            <a:spLocks noChangeShapeType="1"/>
          </p:cNvSpPr>
          <p:nvPr/>
        </p:nvSpPr>
        <p:spPr bwMode="auto">
          <a:xfrm flipV="1">
            <a:off x="6273800" y="54356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532635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Wide Area Networks (WAN)</a:t>
            </a:r>
          </a:p>
        </p:txBody>
      </p:sp>
      <p:pic>
        <p:nvPicPr>
          <p:cNvPr id="6" name="Content Placeholder 5"/>
          <p:cNvPicPr>
            <a:picLocks noGrp="1" noChangeAspect="1"/>
          </p:cNvPicPr>
          <p:nvPr>
            <p:ph idx="1"/>
          </p:nvPr>
        </p:nvPicPr>
        <p:blipFill>
          <a:blip r:embed="rId2"/>
          <a:stretch>
            <a:fillRect/>
          </a:stretch>
        </p:blipFill>
        <p:spPr>
          <a:xfrm>
            <a:off x="2329607" y="1418148"/>
            <a:ext cx="7315200" cy="5120764"/>
          </a:xfrm>
          <a:prstGeom prst="rect">
            <a:avLst/>
          </a:prstGeom>
        </p:spPr>
      </p:pic>
      <p:sp>
        <p:nvSpPr>
          <p:cNvPr id="3" name="Slide Number Placeholder 2"/>
          <p:cNvSpPr>
            <a:spLocks noGrp="1"/>
          </p:cNvSpPr>
          <p:nvPr>
            <p:ph type="sldNum" sz="quarter" idx="12"/>
          </p:nvPr>
        </p:nvSpPr>
        <p:spPr/>
        <p:txBody>
          <a:bodyPr/>
          <a:lstStyle/>
          <a:p>
            <a:fld id="{DBC07081-7272-470F-BCAA-36563EDCC3FD}" type="slidenum">
              <a:rPr lang="en-US" smtClean="0"/>
              <a:pPr/>
              <a:t>24</a:t>
            </a:fld>
            <a:endParaRPr lang="en-US"/>
          </a:p>
        </p:txBody>
      </p:sp>
    </p:spTree>
    <p:extLst>
      <p:ext uri="{BB962C8B-B14F-4D97-AF65-F5344CB8AC3E}">
        <p14:creationId xmlns:p14="http://schemas.microsoft.com/office/powerpoint/2010/main" xmlns="" val="185682195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Network Address Translation (NAT)</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240</a:t>
            </a:fld>
            <a:endParaRPr lang="en-US"/>
          </a:p>
        </p:txBody>
      </p:sp>
      <p:sp>
        <p:nvSpPr>
          <p:cNvPr id="3" name="Content Placeholder 2"/>
          <p:cNvSpPr>
            <a:spLocks noGrp="1"/>
          </p:cNvSpPr>
          <p:nvPr>
            <p:ph idx="1"/>
          </p:nvPr>
        </p:nvSpPr>
        <p:spPr>
          <a:xfrm>
            <a:off x="838200" y="1182624"/>
            <a:ext cx="10515600" cy="5538851"/>
          </a:xfrm>
        </p:spPr>
        <p:txBody>
          <a:bodyPr/>
          <a:lstStyle/>
          <a:p>
            <a:pPr algn="just"/>
            <a:r>
              <a:rPr lang="en-US" dirty="0"/>
              <a:t>With the increasing number of internet users requiring an unique IP address for each host, there is an acute shortage of IP </a:t>
            </a:r>
            <a:r>
              <a:rPr lang="en-US" dirty="0" smtClean="0"/>
              <a:t>addresses.</a:t>
            </a:r>
          </a:p>
          <a:p>
            <a:pPr algn="just"/>
            <a:r>
              <a:rPr lang="en-US" dirty="0"/>
              <a:t>The </a:t>
            </a:r>
            <a:r>
              <a:rPr lang="en-US" b="1" i="1" dirty="0"/>
              <a:t>Network Address Translation </a:t>
            </a:r>
            <a:r>
              <a:rPr lang="en-US" b="1" dirty="0"/>
              <a:t>(NAT) </a:t>
            </a:r>
            <a:r>
              <a:rPr lang="en-US" dirty="0"/>
              <a:t>approach is a quick interim solution to this problem. </a:t>
            </a:r>
            <a:endParaRPr lang="en-US" dirty="0" smtClean="0"/>
          </a:p>
          <a:p>
            <a:pPr algn="just"/>
            <a:r>
              <a:rPr lang="en-US" dirty="0"/>
              <a:t>NAT allows a large set of IP addresses to be used in an internal (private) network and a handful of addresses to be used for the external internet. </a:t>
            </a:r>
            <a:endParaRPr lang="en-US" dirty="0" smtClean="0"/>
          </a:p>
          <a:p>
            <a:pPr algn="just"/>
            <a:r>
              <a:rPr lang="en-US" dirty="0"/>
              <a:t>The internet authorities has set aside three sets of addresses to be used as private </a:t>
            </a:r>
            <a:r>
              <a:rPr lang="en-US" dirty="0" smtClean="0"/>
              <a:t>addresses.</a:t>
            </a:r>
          </a:p>
          <a:p>
            <a:pPr algn="just"/>
            <a:endParaRPr lang="en-US" dirty="0"/>
          </a:p>
        </p:txBody>
      </p:sp>
      <p:pic>
        <p:nvPicPr>
          <p:cNvPr id="5" name="Picture 4"/>
          <p:cNvPicPr>
            <a:picLocks noChangeAspect="1"/>
          </p:cNvPicPr>
          <p:nvPr/>
        </p:nvPicPr>
        <p:blipFill>
          <a:blip r:embed="rId2"/>
          <a:stretch>
            <a:fillRect/>
          </a:stretch>
        </p:blipFill>
        <p:spPr>
          <a:xfrm>
            <a:off x="4992960" y="4667619"/>
            <a:ext cx="6858000" cy="1688731"/>
          </a:xfrm>
          <a:prstGeom prst="rect">
            <a:avLst/>
          </a:prstGeom>
        </p:spPr>
      </p:pic>
    </p:spTree>
    <p:extLst>
      <p:ext uri="{BB962C8B-B14F-4D97-AF65-F5344CB8AC3E}">
        <p14:creationId xmlns:p14="http://schemas.microsoft.com/office/powerpoint/2010/main" xmlns="" val="100312001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NAT</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241</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smtClean="0"/>
              <a:t>A </a:t>
            </a:r>
            <a:r>
              <a:rPr lang="en-US" sz="3200" dirty="0"/>
              <a:t>router </a:t>
            </a:r>
            <a:r>
              <a:rPr lang="en-US" sz="3200" dirty="0" smtClean="0"/>
              <a:t>is used to </a:t>
            </a:r>
            <a:r>
              <a:rPr lang="en-US" sz="3200" dirty="0"/>
              <a:t>perform the operation of address translation between the private network and the internet. </a:t>
            </a:r>
          </a:p>
        </p:txBody>
      </p:sp>
      <p:pic>
        <p:nvPicPr>
          <p:cNvPr id="5" name="Picture 4"/>
          <p:cNvPicPr>
            <a:picLocks noChangeAspect="1"/>
          </p:cNvPicPr>
          <p:nvPr/>
        </p:nvPicPr>
        <p:blipFill>
          <a:blip r:embed="rId2"/>
          <a:stretch>
            <a:fillRect/>
          </a:stretch>
        </p:blipFill>
        <p:spPr>
          <a:xfrm>
            <a:off x="950976" y="2239064"/>
            <a:ext cx="10058400" cy="4117286"/>
          </a:xfrm>
          <a:prstGeom prst="rect">
            <a:avLst/>
          </a:prstGeom>
        </p:spPr>
      </p:pic>
    </p:spTree>
    <p:extLst>
      <p:ext uri="{BB962C8B-B14F-4D97-AF65-F5344CB8AC3E}">
        <p14:creationId xmlns:p14="http://schemas.microsoft.com/office/powerpoint/2010/main" xmlns="" val="175343401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Address Resolution Protocol (ARP)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242</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a:t>It may be noted that the knowledge of hosts’ IP address is not sufficient for sending packets, because </a:t>
            </a:r>
            <a:r>
              <a:rPr lang="en-US" sz="3200" i="1" dirty="0"/>
              <a:t>data link hardware does not understand internet addresses</a:t>
            </a:r>
            <a:r>
              <a:rPr lang="en-US" sz="3200" dirty="0"/>
              <a:t>. </a:t>
            </a:r>
            <a:endParaRPr lang="en-US" sz="3200" dirty="0" smtClean="0"/>
          </a:p>
          <a:p>
            <a:pPr algn="just"/>
            <a:r>
              <a:rPr lang="en-US" sz="3200" dirty="0" smtClean="0"/>
              <a:t>In </a:t>
            </a:r>
            <a:r>
              <a:rPr lang="en-US" sz="3200" dirty="0"/>
              <a:t>an Ethernet network, the Ethernet controller card can send and receive using 48-bit Ethernet addresses. </a:t>
            </a:r>
            <a:endParaRPr lang="en-US" sz="3200" dirty="0" smtClean="0"/>
          </a:p>
          <a:p>
            <a:pPr algn="just"/>
            <a:r>
              <a:rPr lang="en-US" sz="3200" dirty="0"/>
              <a:t>The 32-bit IP addresses are unknown to these cards. </a:t>
            </a:r>
            <a:endParaRPr lang="en-US" sz="3200" dirty="0" smtClean="0"/>
          </a:p>
          <a:p>
            <a:pPr algn="just"/>
            <a:r>
              <a:rPr lang="en-US" sz="3200" dirty="0"/>
              <a:t>This requires a mapping of the IP addresses to the corresponding Ethernet addresses. </a:t>
            </a:r>
            <a:endParaRPr lang="en-US" sz="3200" dirty="0" smtClean="0"/>
          </a:p>
          <a:p>
            <a:pPr algn="just"/>
            <a:r>
              <a:rPr lang="en-US" sz="3200" dirty="0" smtClean="0"/>
              <a:t>This </a:t>
            </a:r>
            <a:r>
              <a:rPr lang="en-US" sz="3200" dirty="0"/>
              <a:t>mapping is accomplished by using a technique known as </a:t>
            </a:r>
            <a:r>
              <a:rPr lang="en-US" sz="3200" i="1" dirty="0"/>
              <a:t>Address Resolution Protocol (ARP)</a:t>
            </a:r>
            <a:r>
              <a:rPr lang="en-US" sz="3200" dirty="0"/>
              <a:t>. </a:t>
            </a:r>
          </a:p>
        </p:txBody>
      </p:sp>
    </p:spTree>
    <p:extLst>
      <p:ext uri="{BB962C8B-B14F-4D97-AF65-F5344CB8AC3E}">
        <p14:creationId xmlns:p14="http://schemas.microsoft.com/office/powerpoint/2010/main" xmlns="" val="172330538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Address Resolution Protocol (ARP)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243</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endParaRPr lang="en-US" sz="3200" dirty="0" smtClean="0"/>
          </a:p>
          <a:p>
            <a:pPr algn="just"/>
            <a:endParaRPr lang="en-US" sz="3200" dirty="0"/>
          </a:p>
          <a:p>
            <a:pPr algn="just"/>
            <a:r>
              <a:rPr lang="en-US" sz="3200" dirty="0" smtClean="0"/>
              <a:t>An </a:t>
            </a:r>
            <a:r>
              <a:rPr lang="en-US" sz="3200" dirty="0"/>
              <a:t>ARP request is broadcast to </a:t>
            </a:r>
            <a:endParaRPr lang="en-US" sz="3200" dirty="0" smtClean="0"/>
          </a:p>
          <a:p>
            <a:pPr marL="0" indent="0" algn="just">
              <a:buNone/>
            </a:pPr>
            <a:r>
              <a:rPr lang="en-US" sz="3200" dirty="0" smtClean="0"/>
              <a:t>   all </a:t>
            </a:r>
            <a:r>
              <a:rPr lang="en-US" sz="3200" dirty="0"/>
              <a:t>stations in the network </a:t>
            </a:r>
          </a:p>
          <a:p>
            <a:pPr algn="just"/>
            <a:r>
              <a:rPr lang="en-US" sz="3200" dirty="0" smtClean="0"/>
              <a:t>An </a:t>
            </a:r>
            <a:r>
              <a:rPr lang="en-US" sz="3200" dirty="0"/>
              <a:t>ARP reply is an unicast to </a:t>
            </a:r>
            <a:endParaRPr lang="en-US" sz="3200" dirty="0" smtClean="0"/>
          </a:p>
          <a:p>
            <a:pPr marL="0" indent="0" algn="just">
              <a:buNone/>
            </a:pPr>
            <a:r>
              <a:rPr lang="en-US" sz="3200" dirty="0" smtClean="0"/>
              <a:t>   the </a:t>
            </a:r>
            <a:r>
              <a:rPr lang="en-US" sz="3200" dirty="0"/>
              <a:t>host </a:t>
            </a:r>
            <a:r>
              <a:rPr lang="en-US" sz="3200" dirty="0" smtClean="0"/>
              <a:t>requesting </a:t>
            </a:r>
            <a:r>
              <a:rPr lang="en-US" sz="3200" dirty="0"/>
              <a:t>the mapping </a:t>
            </a:r>
            <a:endParaRPr lang="en-US" sz="3200" dirty="0" smtClean="0"/>
          </a:p>
          <a:p>
            <a:pPr algn="just"/>
            <a:endParaRPr lang="en-US" sz="3200" dirty="0" smtClean="0"/>
          </a:p>
          <a:p>
            <a:pPr algn="just"/>
            <a:endParaRPr lang="en-US" sz="3200" dirty="0"/>
          </a:p>
        </p:txBody>
      </p:sp>
      <p:pic>
        <p:nvPicPr>
          <p:cNvPr id="5" name="Picture 4"/>
          <p:cNvPicPr>
            <a:picLocks noChangeAspect="1"/>
          </p:cNvPicPr>
          <p:nvPr/>
        </p:nvPicPr>
        <p:blipFill>
          <a:blip r:embed="rId2"/>
          <a:stretch>
            <a:fillRect/>
          </a:stretch>
        </p:blipFill>
        <p:spPr>
          <a:xfrm>
            <a:off x="6007107" y="1277704"/>
            <a:ext cx="5486400" cy="2559811"/>
          </a:xfrm>
          <a:prstGeom prst="rect">
            <a:avLst/>
          </a:prstGeom>
        </p:spPr>
      </p:pic>
      <p:pic>
        <p:nvPicPr>
          <p:cNvPr id="6" name="Picture 5"/>
          <p:cNvPicPr>
            <a:picLocks noChangeAspect="1"/>
          </p:cNvPicPr>
          <p:nvPr/>
        </p:nvPicPr>
        <p:blipFill>
          <a:blip r:embed="rId3"/>
          <a:stretch>
            <a:fillRect/>
          </a:stretch>
        </p:blipFill>
        <p:spPr>
          <a:xfrm>
            <a:off x="6007107" y="4118046"/>
            <a:ext cx="5486400" cy="2575231"/>
          </a:xfrm>
          <a:prstGeom prst="rect">
            <a:avLst/>
          </a:prstGeom>
        </p:spPr>
      </p:pic>
    </p:spTree>
    <p:extLst>
      <p:ext uri="{BB962C8B-B14F-4D97-AF65-F5344CB8AC3E}">
        <p14:creationId xmlns:p14="http://schemas.microsoft.com/office/powerpoint/2010/main" xmlns="" val="220915051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Reverse ARP (RARP)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244</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a:t>The TCP/IP protocols include another related protocol known as reverse ARP, which can be used by a computer such as a diskless host to find out its own IP address. It involves the following steps: </a:t>
            </a:r>
          </a:p>
          <a:p>
            <a:pPr lvl="1" algn="just"/>
            <a:r>
              <a:rPr lang="en-US" sz="3200" dirty="0"/>
              <a:t>Diskless host A broadcasts a RARP request specifying itself as the </a:t>
            </a:r>
            <a:r>
              <a:rPr lang="en-US" sz="3200" dirty="0" smtClean="0"/>
              <a:t>target.</a:t>
            </a:r>
            <a:endParaRPr lang="en-US" sz="3200" dirty="0"/>
          </a:p>
          <a:p>
            <a:pPr lvl="1" algn="just"/>
            <a:r>
              <a:rPr lang="en-US" sz="3200" dirty="0"/>
              <a:t>RARP server responds with the reply directly to host </a:t>
            </a:r>
            <a:r>
              <a:rPr lang="en-US" sz="3200" dirty="0" smtClean="0"/>
              <a:t>A.</a:t>
            </a:r>
            <a:endParaRPr lang="en-US" sz="3200" dirty="0"/>
          </a:p>
          <a:p>
            <a:pPr lvl="1" algn="just"/>
            <a:r>
              <a:rPr lang="en-US" sz="3200" dirty="0" smtClean="0"/>
              <a:t>Host </a:t>
            </a:r>
            <a:r>
              <a:rPr lang="en-US" sz="3200" dirty="0"/>
              <a:t>A preserves the IP address in its main memory for future use until it </a:t>
            </a:r>
            <a:r>
              <a:rPr lang="en-US" sz="3200" dirty="0" smtClean="0"/>
              <a:t>reboots. </a:t>
            </a:r>
            <a:endParaRPr lang="en-US" sz="3200" dirty="0"/>
          </a:p>
        </p:txBody>
      </p:sp>
    </p:spTree>
    <p:extLst>
      <p:ext uri="{BB962C8B-B14F-4D97-AF65-F5344CB8AC3E}">
        <p14:creationId xmlns:p14="http://schemas.microsoft.com/office/powerpoint/2010/main" xmlns="" val="76213699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Dynamic Host Configuration Protocol (DHCP)</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245</a:t>
            </a:fld>
            <a:endParaRPr lang="en-US"/>
          </a:p>
        </p:txBody>
      </p:sp>
      <p:sp>
        <p:nvSpPr>
          <p:cNvPr id="3" name="Content Placeholder 2"/>
          <p:cNvSpPr>
            <a:spLocks noGrp="1"/>
          </p:cNvSpPr>
          <p:nvPr>
            <p:ph idx="1"/>
          </p:nvPr>
        </p:nvSpPr>
        <p:spPr>
          <a:xfrm>
            <a:off x="838200" y="1182624"/>
            <a:ext cx="10515600" cy="5538851"/>
          </a:xfrm>
        </p:spPr>
        <p:txBody>
          <a:bodyPr>
            <a:normAutofit lnSpcReduction="10000"/>
          </a:bodyPr>
          <a:lstStyle/>
          <a:p>
            <a:pPr algn="just"/>
            <a:r>
              <a:rPr lang="en-US" altLang="en-US" dirty="0"/>
              <a:t>It is a method for assigning Internet Protocol (IP) addresses permanently or to individual computers in an organization’s </a:t>
            </a:r>
            <a:r>
              <a:rPr lang="en-US" altLang="en-US" dirty="0" smtClean="0"/>
              <a:t>network.</a:t>
            </a:r>
            <a:endParaRPr lang="en-US" altLang="en-US" dirty="0"/>
          </a:p>
          <a:p>
            <a:pPr algn="just"/>
            <a:r>
              <a:rPr lang="en-US" altLang="en-US" dirty="0" smtClean="0"/>
              <a:t>DHCP </a:t>
            </a:r>
            <a:r>
              <a:rPr lang="en-US" altLang="en-US" dirty="0"/>
              <a:t>lets a network administrator supervise and distribute IP addresses from a central point and automatically sends a new IP address when a computer is plugged into a different place in the </a:t>
            </a:r>
            <a:r>
              <a:rPr lang="en-US" altLang="en-US" dirty="0" smtClean="0"/>
              <a:t>network.</a:t>
            </a:r>
          </a:p>
          <a:p>
            <a:pPr algn="just"/>
            <a:r>
              <a:rPr lang="en-US" altLang="en-US" dirty="0"/>
              <a:t>Two types of IP addresses:</a:t>
            </a:r>
          </a:p>
          <a:p>
            <a:pPr lvl="1" algn="just">
              <a:buClr>
                <a:srgbClr val="66FFFF"/>
              </a:buClr>
              <a:buFont typeface="Wingdings" panose="05000000000000000000" pitchFamily="2" charset="2"/>
              <a:buChar char="ü"/>
            </a:pPr>
            <a:r>
              <a:rPr lang="en-US" altLang="en-US" sz="2800" dirty="0"/>
              <a:t>Static </a:t>
            </a:r>
          </a:p>
          <a:p>
            <a:pPr lvl="2" algn="just">
              <a:buClr>
                <a:srgbClr val="66FFFF"/>
              </a:buClr>
              <a:buFont typeface="Wingdings" panose="05000000000000000000" pitchFamily="2" charset="2"/>
              <a:buChar char="v"/>
            </a:pPr>
            <a:r>
              <a:rPr lang="en-US" altLang="en-US" sz="2800" dirty="0"/>
              <a:t>Is a number that is assigned to a computer by an Internet service provider (ISP) to be its permanent address on the Internet </a:t>
            </a:r>
          </a:p>
          <a:p>
            <a:pPr lvl="1" algn="just">
              <a:buClr>
                <a:srgbClr val="66FFFF"/>
              </a:buClr>
              <a:buFont typeface="Wingdings" panose="05000000000000000000" pitchFamily="2" charset="2"/>
              <a:buChar char="ü"/>
            </a:pPr>
            <a:r>
              <a:rPr lang="en-US" altLang="en-US" sz="2800" dirty="0"/>
              <a:t>Dynamic </a:t>
            </a:r>
          </a:p>
          <a:p>
            <a:pPr lvl="2" algn="just">
              <a:buClr>
                <a:srgbClr val="66FFFF"/>
              </a:buClr>
              <a:buFont typeface="Wingdings" panose="05000000000000000000" pitchFamily="2" charset="2"/>
              <a:buChar char="v"/>
            </a:pPr>
            <a:r>
              <a:rPr lang="en-US" altLang="en-US" sz="2800" dirty="0"/>
              <a:t>The temporary IP address is called a dynamic IP address</a:t>
            </a:r>
          </a:p>
          <a:p>
            <a:endParaRPr lang="en-US" altLang="en-US" dirty="0"/>
          </a:p>
          <a:p>
            <a:endParaRPr lang="en-US" dirty="0" smtClean="0"/>
          </a:p>
          <a:p>
            <a:endParaRPr lang="en-US" dirty="0"/>
          </a:p>
        </p:txBody>
      </p:sp>
    </p:spTree>
    <p:extLst>
      <p:ext uri="{BB962C8B-B14F-4D97-AF65-F5344CB8AC3E}">
        <p14:creationId xmlns:p14="http://schemas.microsoft.com/office/powerpoint/2010/main" xmlns="" val="16045837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DHCP</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246</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smtClean="0"/>
              <a:t>Advantages:</a:t>
            </a:r>
          </a:p>
          <a:p>
            <a:pPr lvl="1" algn="just"/>
            <a:r>
              <a:rPr lang="en-US" altLang="en-US" sz="3200" dirty="0"/>
              <a:t>DHCP minimizes the administrative burden</a:t>
            </a:r>
          </a:p>
          <a:p>
            <a:pPr lvl="1" algn="just"/>
            <a:r>
              <a:rPr lang="en-US" altLang="en-US" sz="3200" dirty="0" smtClean="0"/>
              <a:t> </a:t>
            </a:r>
            <a:r>
              <a:rPr lang="en-US" altLang="en-US" sz="3200" dirty="0"/>
              <a:t>By using DHCP there is no chance to conflict IP address</a:t>
            </a:r>
          </a:p>
          <a:p>
            <a:pPr lvl="1" algn="just"/>
            <a:r>
              <a:rPr lang="en-US" altLang="en-US" sz="3200" dirty="0" smtClean="0"/>
              <a:t>By </a:t>
            </a:r>
            <a:r>
              <a:rPr lang="en-US" altLang="en-US" sz="3200" dirty="0"/>
              <a:t>using DHCP relay agent you provide IP address to another </a:t>
            </a:r>
            <a:r>
              <a:rPr lang="en-US" altLang="en-US" sz="3200" dirty="0" smtClean="0"/>
              <a:t>network</a:t>
            </a:r>
          </a:p>
          <a:p>
            <a:pPr algn="just"/>
            <a:endParaRPr lang="en-US" altLang="en-US" sz="3200" dirty="0"/>
          </a:p>
          <a:p>
            <a:pPr algn="just"/>
            <a:r>
              <a:rPr lang="en-US" altLang="en-US" sz="3200" dirty="0" smtClean="0"/>
              <a:t>Disadvantages:</a:t>
            </a:r>
          </a:p>
          <a:p>
            <a:pPr lvl="1" algn="just"/>
            <a:r>
              <a:rPr lang="en-US" altLang="en-US" sz="3200" dirty="0"/>
              <a:t>When DHCP server is unavailable, client is unable to access enterprises network</a:t>
            </a:r>
          </a:p>
          <a:p>
            <a:pPr lvl="1" algn="just"/>
            <a:r>
              <a:rPr lang="en-US" altLang="en-US" sz="3200" dirty="0" smtClean="0"/>
              <a:t>Your </a:t>
            </a:r>
            <a:r>
              <a:rPr lang="en-US" altLang="en-US" sz="3200" dirty="0"/>
              <a:t>machine name does not change when you get a new IP address </a:t>
            </a:r>
          </a:p>
          <a:p>
            <a:pPr lvl="1" algn="just"/>
            <a:endParaRPr lang="en-US" altLang="en-US" sz="3200" dirty="0"/>
          </a:p>
          <a:p>
            <a:pPr lvl="1" algn="just"/>
            <a:endParaRPr lang="en-US" sz="3200" dirty="0"/>
          </a:p>
        </p:txBody>
      </p:sp>
    </p:spTree>
    <p:extLst>
      <p:ext uri="{BB962C8B-B14F-4D97-AF65-F5344CB8AC3E}">
        <p14:creationId xmlns:p14="http://schemas.microsoft.com/office/powerpoint/2010/main" xmlns="" val="93694390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smtClean="0"/>
              <a:t>Internet Control Message Protocol (ICMP)</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247</a:t>
            </a:fld>
            <a:endParaRPr lang="en-US"/>
          </a:p>
        </p:txBody>
      </p:sp>
      <p:sp>
        <p:nvSpPr>
          <p:cNvPr id="3" name="Content Placeholder 2"/>
          <p:cNvSpPr>
            <a:spLocks noGrp="1"/>
          </p:cNvSpPr>
          <p:nvPr>
            <p:ph idx="1"/>
          </p:nvPr>
        </p:nvSpPr>
        <p:spPr>
          <a:xfrm>
            <a:off x="838200" y="1182624"/>
            <a:ext cx="10515600" cy="5538851"/>
          </a:xfrm>
        </p:spPr>
        <p:txBody>
          <a:bodyPr>
            <a:normAutofit/>
          </a:bodyPr>
          <a:lstStyle/>
          <a:p>
            <a:pPr algn="just"/>
            <a:r>
              <a:rPr lang="en-US" sz="3200" dirty="0"/>
              <a:t>IP provides unreliable connectionless datagram </a:t>
            </a:r>
            <a:r>
              <a:rPr lang="en-US" sz="3200" dirty="0" smtClean="0"/>
              <a:t>service. </a:t>
            </a:r>
          </a:p>
          <a:p>
            <a:pPr algn="just"/>
            <a:r>
              <a:rPr lang="en-US" sz="3200" dirty="0" smtClean="0"/>
              <a:t>IP do not have </a:t>
            </a:r>
            <a:r>
              <a:rPr lang="en-US" sz="3200" dirty="0"/>
              <a:t>error control and assistance mechanisms. </a:t>
            </a:r>
            <a:endParaRPr lang="en-US" sz="3200" dirty="0" smtClean="0"/>
          </a:p>
          <a:p>
            <a:pPr algn="just"/>
            <a:r>
              <a:rPr lang="en-US" sz="3200" dirty="0"/>
              <a:t>The internet control message protocol (ICMP) has been designed to take care of the above deficiencies. </a:t>
            </a:r>
            <a:endParaRPr lang="en-US" sz="3200" dirty="0" smtClean="0"/>
          </a:p>
          <a:p>
            <a:pPr algn="just"/>
            <a:r>
              <a:rPr lang="en-US" sz="3200" dirty="0"/>
              <a:t>It is a companion to IP. </a:t>
            </a:r>
            <a:endParaRPr lang="en-US" sz="3200" dirty="0" smtClean="0"/>
          </a:p>
          <a:p>
            <a:pPr algn="just"/>
            <a:r>
              <a:rPr lang="en-US" sz="3200" dirty="0" smtClean="0"/>
              <a:t>ICMP </a:t>
            </a:r>
            <a:r>
              <a:rPr lang="en-US" sz="3200" dirty="0"/>
              <a:t>in spite of being a network layer protocol does not pass messages directly to the datalink layer. </a:t>
            </a:r>
            <a:endParaRPr lang="en-US" sz="3200" dirty="0" smtClean="0"/>
          </a:p>
          <a:p>
            <a:pPr algn="just"/>
            <a:r>
              <a:rPr lang="en-US" sz="3200" dirty="0" smtClean="0"/>
              <a:t>Instead </a:t>
            </a:r>
            <a:r>
              <a:rPr lang="en-US" sz="3200" dirty="0"/>
              <a:t>the messages are first encapsulated inside IP datagrams whose protocol field is set to 1. </a:t>
            </a:r>
          </a:p>
        </p:txBody>
      </p:sp>
    </p:spTree>
    <p:extLst>
      <p:ext uri="{BB962C8B-B14F-4D97-AF65-F5344CB8AC3E}">
        <p14:creationId xmlns:p14="http://schemas.microsoft.com/office/powerpoint/2010/main" xmlns="" val="250081567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Internet Control Message Protocol (ICMP)</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248</a:t>
            </a:fld>
            <a:endParaRPr lang="en-US"/>
          </a:p>
        </p:txBody>
      </p:sp>
      <p:sp>
        <p:nvSpPr>
          <p:cNvPr id="3" name="Content Placeholder 2"/>
          <p:cNvSpPr>
            <a:spLocks noGrp="1"/>
          </p:cNvSpPr>
          <p:nvPr>
            <p:ph idx="1"/>
          </p:nvPr>
        </p:nvSpPr>
        <p:spPr>
          <a:xfrm>
            <a:off x="838200" y="1182624"/>
            <a:ext cx="10515600" cy="5538851"/>
          </a:xfrm>
        </p:spPr>
        <p:txBody>
          <a:bodyPr>
            <a:normAutofit lnSpcReduction="10000"/>
          </a:bodyPr>
          <a:lstStyle/>
          <a:p>
            <a:r>
              <a:rPr lang="en-US" b="1" dirty="0"/>
              <a:t>Types of messages </a:t>
            </a:r>
            <a:endParaRPr lang="en-US" dirty="0"/>
          </a:p>
          <a:p>
            <a:r>
              <a:rPr lang="en-US" dirty="0"/>
              <a:t>ICMP messages are divided into two broad categories: </a:t>
            </a:r>
          </a:p>
          <a:p>
            <a:pPr lvl="1"/>
            <a:r>
              <a:rPr lang="en-US" dirty="0" smtClean="0"/>
              <a:t>Error </a:t>
            </a:r>
            <a:r>
              <a:rPr lang="en-US" dirty="0"/>
              <a:t>reporting </a:t>
            </a:r>
            <a:r>
              <a:rPr lang="en-US" dirty="0" smtClean="0"/>
              <a:t>Messages</a:t>
            </a:r>
            <a:endParaRPr lang="en-US" dirty="0"/>
          </a:p>
          <a:p>
            <a:pPr lvl="1"/>
            <a:r>
              <a:rPr lang="en-US" dirty="0" smtClean="0"/>
              <a:t>Query Messages</a:t>
            </a:r>
          </a:p>
          <a:p>
            <a:r>
              <a:rPr lang="en-US" b="1" dirty="0" smtClean="0"/>
              <a:t>Error Reporting Messages: </a:t>
            </a:r>
            <a:r>
              <a:rPr lang="en-US" dirty="0"/>
              <a:t>ICMP does not correct errors, but only reports them. Error reporting messages are always sent to the original source. Five types of errors are handled: </a:t>
            </a:r>
            <a:endParaRPr lang="en-US" dirty="0" smtClean="0"/>
          </a:p>
          <a:p>
            <a:pPr lvl="1"/>
            <a:r>
              <a:rPr lang="en-US" dirty="0"/>
              <a:t>Destination </a:t>
            </a:r>
            <a:r>
              <a:rPr lang="en-US" dirty="0" smtClean="0"/>
              <a:t>unreachable—</a:t>
            </a:r>
            <a:r>
              <a:rPr lang="en-US" dirty="0"/>
              <a:t>where a router cannot route a datagram or a host </a:t>
            </a:r>
            <a:endParaRPr lang="en-US" dirty="0" smtClean="0"/>
          </a:p>
          <a:p>
            <a:pPr lvl="1"/>
            <a:r>
              <a:rPr lang="en-US" dirty="0"/>
              <a:t>Source </a:t>
            </a:r>
            <a:r>
              <a:rPr lang="en-US" dirty="0" smtClean="0"/>
              <a:t>Quench—</a:t>
            </a:r>
            <a:r>
              <a:rPr lang="en-US" dirty="0"/>
              <a:t>flow control and congestion control </a:t>
            </a:r>
            <a:endParaRPr lang="en-US" dirty="0" smtClean="0"/>
          </a:p>
          <a:p>
            <a:pPr lvl="1"/>
            <a:r>
              <a:rPr lang="en-US" dirty="0"/>
              <a:t>Time </a:t>
            </a:r>
            <a:r>
              <a:rPr lang="en-US" dirty="0" smtClean="0"/>
              <a:t>Exceeded—message </a:t>
            </a:r>
            <a:r>
              <a:rPr lang="en-US" dirty="0"/>
              <a:t>do not arrive at the destination host within a certain time limit </a:t>
            </a:r>
          </a:p>
          <a:p>
            <a:pPr lvl="1"/>
            <a:r>
              <a:rPr lang="en-US" dirty="0" smtClean="0"/>
              <a:t>Parameter Problem—</a:t>
            </a:r>
            <a:r>
              <a:rPr lang="en-US" dirty="0"/>
              <a:t>destination host discovers an ambiguous or missing value in a any field of the datagram </a:t>
            </a:r>
            <a:endParaRPr lang="en-US" dirty="0" smtClean="0"/>
          </a:p>
          <a:p>
            <a:pPr lvl="1"/>
            <a:r>
              <a:rPr lang="en-US" dirty="0" smtClean="0"/>
              <a:t>Redirection—</a:t>
            </a:r>
            <a:r>
              <a:rPr lang="en-US" dirty="0"/>
              <a:t>host may send a datagram to the wrong router </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xmlns="" val="394934062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Internet Control Message Protocol (ICMP)</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249</a:t>
            </a:fld>
            <a:endParaRPr lang="en-US"/>
          </a:p>
        </p:txBody>
      </p:sp>
      <p:sp>
        <p:nvSpPr>
          <p:cNvPr id="3" name="Content Placeholder 2"/>
          <p:cNvSpPr>
            <a:spLocks noGrp="1"/>
          </p:cNvSpPr>
          <p:nvPr>
            <p:ph idx="1"/>
          </p:nvPr>
        </p:nvSpPr>
        <p:spPr>
          <a:xfrm>
            <a:off x="838200" y="1182624"/>
            <a:ext cx="10515600" cy="5538851"/>
          </a:xfrm>
        </p:spPr>
        <p:txBody>
          <a:bodyPr>
            <a:normAutofit lnSpcReduction="10000"/>
          </a:bodyPr>
          <a:lstStyle/>
          <a:p>
            <a:pPr algn="just"/>
            <a:r>
              <a:rPr lang="en-US" b="1" dirty="0" smtClean="0"/>
              <a:t>Query </a:t>
            </a:r>
            <a:r>
              <a:rPr lang="en-US" b="1" dirty="0"/>
              <a:t>Messages</a:t>
            </a:r>
            <a:r>
              <a:rPr lang="en-US" b="1" dirty="0" smtClean="0"/>
              <a:t>: </a:t>
            </a:r>
            <a:r>
              <a:rPr lang="en-US" dirty="0"/>
              <a:t>Query messages are used to diagnose some network problems. There are four different pairs of messages. </a:t>
            </a:r>
            <a:endParaRPr lang="en-US" dirty="0" smtClean="0"/>
          </a:p>
          <a:p>
            <a:pPr algn="just"/>
            <a:r>
              <a:rPr lang="en-US" dirty="0"/>
              <a:t>Echo Request/Reply messages—are designed for diagnostic purposes. Their combination determines whether two systems can communicate with each other. </a:t>
            </a:r>
            <a:endParaRPr lang="en-US" dirty="0" smtClean="0"/>
          </a:p>
          <a:p>
            <a:pPr algn="just"/>
            <a:r>
              <a:rPr lang="en-US" dirty="0"/>
              <a:t>Time stamp Request/Reply messages—can be used to determine the round trip time for an IP datagram to travel between two machines and also to synchronize the clocks in them. </a:t>
            </a:r>
            <a:endParaRPr lang="en-US" dirty="0" smtClean="0"/>
          </a:p>
          <a:p>
            <a:pPr algn="just"/>
            <a:r>
              <a:rPr lang="en-US" dirty="0"/>
              <a:t>Address mask Request/Reply message—are used between the host and the router to indicate which part of the address defines the network and the sub-network address and which part corresponds to the host identifier. </a:t>
            </a:r>
            <a:endParaRPr lang="en-US" dirty="0" smtClean="0"/>
          </a:p>
          <a:p>
            <a:pPr algn="just"/>
            <a:r>
              <a:rPr lang="en-US" dirty="0"/>
              <a:t>Router Solicitation and Advertisement—are useful to inform a host that wants to send data to a host on another </a:t>
            </a:r>
            <a:r>
              <a:rPr lang="en-US" dirty="0" smtClean="0"/>
              <a:t>network.</a:t>
            </a:r>
            <a:r>
              <a:rPr lang="en-US" b="1" dirty="0" smtClean="0"/>
              <a:t> </a:t>
            </a:r>
            <a:endParaRPr lang="en-US" dirty="0"/>
          </a:p>
          <a:p>
            <a:endParaRPr lang="en-US" dirty="0"/>
          </a:p>
        </p:txBody>
      </p:sp>
    </p:spTree>
    <p:extLst>
      <p:ext uri="{BB962C8B-B14F-4D97-AF65-F5344CB8AC3E}">
        <p14:creationId xmlns:p14="http://schemas.microsoft.com/office/powerpoint/2010/main" xmlns="" val="3398196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lstStyle/>
          <a:p>
            <a:r>
              <a:rPr lang="en-US" dirty="0" smtClean="0"/>
              <a:t>Internetworks</a:t>
            </a:r>
            <a:endParaRPr lang="en-US" dirty="0"/>
          </a:p>
        </p:txBody>
      </p:sp>
      <p:sp>
        <p:nvSpPr>
          <p:cNvPr id="3" name="Content Placeholder 2"/>
          <p:cNvSpPr>
            <a:spLocks noGrp="1"/>
          </p:cNvSpPr>
          <p:nvPr>
            <p:ph idx="1"/>
          </p:nvPr>
        </p:nvSpPr>
        <p:spPr>
          <a:xfrm>
            <a:off x="838200" y="1085088"/>
            <a:ext cx="10515600" cy="5091875"/>
          </a:xfrm>
        </p:spPr>
        <p:txBody>
          <a:bodyPr>
            <a:normAutofit/>
          </a:bodyPr>
          <a:lstStyle/>
          <a:p>
            <a:pPr algn="just"/>
            <a:r>
              <a:rPr lang="en-US" sz="3200" dirty="0"/>
              <a:t>A collection of interconnected </a:t>
            </a:r>
            <a:r>
              <a:rPr lang="en-US" sz="3200" dirty="0" smtClean="0"/>
              <a:t>networks is </a:t>
            </a:r>
            <a:r>
              <a:rPr lang="en-US" sz="3200" dirty="0"/>
              <a:t>called an </a:t>
            </a:r>
            <a:r>
              <a:rPr lang="en-US" sz="3200" b="1" dirty="0"/>
              <a:t>internetwork </a:t>
            </a:r>
            <a:r>
              <a:rPr lang="en-US" sz="3200" dirty="0"/>
              <a:t>or </a:t>
            </a:r>
            <a:r>
              <a:rPr lang="en-US" sz="3200" b="1" dirty="0"/>
              <a:t>internet</a:t>
            </a:r>
            <a:r>
              <a:rPr lang="en-US" sz="3200" dirty="0" smtClean="0"/>
              <a:t>.</a:t>
            </a:r>
          </a:p>
          <a:p>
            <a:pPr algn="just"/>
            <a:r>
              <a:rPr lang="en-US" sz="3200" dirty="0" smtClean="0"/>
              <a:t>Connecting a </a:t>
            </a:r>
            <a:r>
              <a:rPr lang="en-US" sz="3200" dirty="0"/>
              <a:t>LAN and a WAN or connecting two LANs is the usual way to form an </a:t>
            </a:r>
            <a:r>
              <a:rPr lang="en-US" sz="3200" dirty="0" smtClean="0"/>
              <a:t>internetwork.</a:t>
            </a:r>
          </a:p>
          <a:p>
            <a:pPr algn="just"/>
            <a:r>
              <a:rPr lang="en-US" sz="3200" dirty="0" smtClean="0"/>
              <a:t>People on one n/w can communicate with people on different n/w.</a:t>
            </a:r>
          </a:p>
          <a:p>
            <a:pPr algn="just"/>
            <a:r>
              <a:rPr lang="en-US" sz="3200" dirty="0" smtClean="0"/>
              <a:t>It is widely used to connect universities, government offices, companies and also private individuals.</a:t>
            </a:r>
          </a:p>
          <a:p>
            <a:pPr algn="just"/>
            <a:r>
              <a:rPr lang="en-US" sz="3200" dirty="0" smtClean="0"/>
              <a:t>Applications: Email, News, Remote login, file transfer, etc…</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a:t>
            </a:fld>
            <a:endParaRPr lang="en-US"/>
          </a:p>
        </p:txBody>
      </p:sp>
    </p:spTree>
    <p:extLst>
      <p:ext uri="{BB962C8B-B14F-4D97-AF65-F5344CB8AC3E}">
        <p14:creationId xmlns:p14="http://schemas.microsoft.com/office/powerpoint/2010/main" xmlns="" val="398355083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Internet Group Management Protocol (IGMP)</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250</a:t>
            </a:fld>
            <a:endParaRPr lang="en-US"/>
          </a:p>
        </p:txBody>
      </p:sp>
      <p:sp>
        <p:nvSpPr>
          <p:cNvPr id="3" name="Content Placeholder 2"/>
          <p:cNvSpPr>
            <a:spLocks noGrp="1"/>
          </p:cNvSpPr>
          <p:nvPr>
            <p:ph idx="1"/>
          </p:nvPr>
        </p:nvSpPr>
        <p:spPr>
          <a:xfrm>
            <a:off x="838200" y="1182624"/>
            <a:ext cx="10515600" cy="5538851"/>
          </a:xfrm>
        </p:spPr>
        <p:txBody>
          <a:bodyPr>
            <a:normAutofit fontScale="85000" lnSpcReduction="20000"/>
          </a:bodyPr>
          <a:lstStyle/>
          <a:p>
            <a:pPr algn="just"/>
            <a:r>
              <a:rPr lang="en-US" sz="3200" dirty="0" smtClean="0"/>
              <a:t>One-to-many </a:t>
            </a:r>
            <a:r>
              <a:rPr lang="en-US" sz="3200" dirty="0"/>
              <a:t>communication</a:t>
            </a:r>
          </a:p>
          <a:p>
            <a:pPr algn="just"/>
            <a:r>
              <a:rPr lang="en-US" sz="3200" dirty="0" smtClean="0"/>
              <a:t>One </a:t>
            </a:r>
            <a:r>
              <a:rPr lang="en-US" sz="3200" dirty="0"/>
              <a:t>of the necessary, but not sufficient, </a:t>
            </a:r>
            <a:r>
              <a:rPr lang="en-US" sz="3200" dirty="0" smtClean="0"/>
              <a:t>protocols that </a:t>
            </a:r>
            <a:r>
              <a:rPr lang="en-US" sz="3200" dirty="0"/>
              <a:t>is involved in </a:t>
            </a:r>
            <a:r>
              <a:rPr lang="en-US" sz="3200" dirty="0" smtClean="0"/>
              <a:t>multicasting</a:t>
            </a:r>
          </a:p>
          <a:p>
            <a:pPr algn="just"/>
            <a:r>
              <a:rPr lang="en-US" sz="3200" dirty="0" smtClean="0"/>
              <a:t>A </a:t>
            </a:r>
            <a:r>
              <a:rPr lang="en-US" sz="3200" dirty="0"/>
              <a:t>protocol that manages group membership</a:t>
            </a:r>
          </a:p>
          <a:p>
            <a:pPr algn="just"/>
            <a:r>
              <a:rPr lang="en-US" sz="3200" dirty="0" smtClean="0"/>
              <a:t>Not </a:t>
            </a:r>
            <a:r>
              <a:rPr lang="en-US" sz="3200" dirty="0"/>
              <a:t>a multicasting routing protocol</a:t>
            </a:r>
          </a:p>
          <a:p>
            <a:pPr lvl="1" algn="just"/>
            <a:r>
              <a:rPr lang="en-US" sz="3200" dirty="0" smtClean="0"/>
              <a:t>For </a:t>
            </a:r>
            <a:r>
              <a:rPr lang="en-US" sz="3200" dirty="0"/>
              <a:t>multicasting, we need routing tables </a:t>
            </a:r>
            <a:r>
              <a:rPr lang="en-US" sz="3200" dirty="0" smtClean="0"/>
              <a:t>in routers </a:t>
            </a:r>
            <a:r>
              <a:rPr lang="en-US" sz="3200" dirty="0"/>
              <a:t>to route multicast packets</a:t>
            </a:r>
          </a:p>
          <a:p>
            <a:pPr lvl="1" algn="just"/>
            <a:r>
              <a:rPr lang="en-US" sz="3200" dirty="0" smtClean="0"/>
              <a:t>This </a:t>
            </a:r>
            <a:r>
              <a:rPr lang="en-US" sz="3200" dirty="0"/>
              <a:t>is done by the multicasting routing protocols</a:t>
            </a:r>
          </a:p>
          <a:p>
            <a:pPr lvl="1" algn="just"/>
            <a:r>
              <a:rPr lang="en-US" sz="3200" dirty="0" smtClean="0"/>
              <a:t>However</a:t>
            </a:r>
            <a:r>
              <a:rPr lang="en-US" sz="3200" dirty="0"/>
              <a:t>, IGMP does not address </a:t>
            </a:r>
            <a:r>
              <a:rPr lang="en-US" sz="3200" dirty="0" smtClean="0"/>
              <a:t>this</a:t>
            </a:r>
          </a:p>
          <a:p>
            <a:pPr algn="just"/>
            <a:r>
              <a:rPr lang="en-US" sz="3600" b="1" dirty="0" smtClean="0"/>
              <a:t>IGMP </a:t>
            </a:r>
            <a:r>
              <a:rPr lang="en-US" sz="3600" b="1" dirty="0"/>
              <a:t>gives the multicast routers </a:t>
            </a:r>
            <a:r>
              <a:rPr lang="en-US" sz="3600" b="1" dirty="0" smtClean="0"/>
              <a:t>information about </a:t>
            </a:r>
            <a:r>
              <a:rPr lang="en-US" sz="3600" b="1" dirty="0"/>
              <a:t>the membership status of hosts (routers</a:t>
            </a:r>
            <a:r>
              <a:rPr lang="en-US" sz="3600" b="1" dirty="0" smtClean="0"/>
              <a:t>) connected </a:t>
            </a:r>
            <a:r>
              <a:rPr lang="en-US" sz="3600" b="1" dirty="0"/>
              <a:t>to the </a:t>
            </a:r>
            <a:r>
              <a:rPr lang="en-US" sz="3600" b="1" dirty="0" smtClean="0"/>
              <a:t>network.</a:t>
            </a:r>
            <a:endParaRPr lang="en-US" sz="3600" b="1" dirty="0"/>
          </a:p>
          <a:p>
            <a:pPr algn="just"/>
            <a:r>
              <a:rPr lang="en-US" sz="3600" b="1" dirty="0" smtClean="0"/>
              <a:t>Help </a:t>
            </a:r>
            <a:r>
              <a:rPr lang="en-US" sz="3600" b="1" dirty="0"/>
              <a:t>a multicast router </a:t>
            </a:r>
            <a:r>
              <a:rPr lang="en-US" sz="3600" b="1" i="1" dirty="0"/>
              <a:t>create and update a list </a:t>
            </a:r>
            <a:r>
              <a:rPr lang="en-US" sz="3600" b="1" i="1" dirty="0" smtClean="0"/>
              <a:t>of loyal </a:t>
            </a:r>
            <a:r>
              <a:rPr lang="en-US" sz="3600" b="1" i="1" dirty="0"/>
              <a:t>members related to each router </a:t>
            </a:r>
            <a:r>
              <a:rPr lang="en-US" sz="3600" b="1" i="1" dirty="0" smtClean="0"/>
              <a:t>interface.</a:t>
            </a:r>
            <a:endParaRPr lang="en-US" sz="3600" b="1" dirty="0"/>
          </a:p>
        </p:txBody>
      </p:sp>
    </p:spTree>
    <p:extLst>
      <p:ext uri="{BB962C8B-B14F-4D97-AF65-F5344CB8AC3E}">
        <p14:creationId xmlns:p14="http://schemas.microsoft.com/office/powerpoint/2010/main" xmlns="" val="189766479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b="1" dirty="0"/>
              <a:t>IGMP Message Types</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251</a:t>
            </a:fld>
            <a:endParaRPr lang="en-US"/>
          </a:p>
        </p:txBody>
      </p:sp>
      <p:pic>
        <p:nvPicPr>
          <p:cNvPr id="5" name="Content Placeholder 4"/>
          <p:cNvPicPr>
            <a:picLocks noGrp="1" noChangeAspect="1"/>
          </p:cNvPicPr>
          <p:nvPr>
            <p:ph idx="1"/>
          </p:nvPr>
        </p:nvPicPr>
        <p:blipFill>
          <a:blip r:embed="rId2"/>
          <a:stretch>
            <a:fillRect/>
          </a:stretch>
        </p:blipFill>
        <p:spPr>
          <a:xfrm>
            <a:off x="1143412" y="2182231"/>
            <a:ext cx="10058400" cy="3594456"/>
          </a:xfrm>
          <a:prstGeom prst="rect">
            <a:avLst/>
          </a:prstGeom>
        </p:spPr>
      </p:pic>
    </p:spTree>
    <p:extLst>
      <p:ext uri="{BB962C8B-B14F-4D97-AF65-F5344CB8AC3E}">
        <p14:creationId xmlns:p14="http://schemas.microsoft.com/office/powerpoint/2010/main" xmlns="" val="1962562993"/>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normAutofit fontScale="90000"/>
          </a:bodyPr>
          <a:lstStyle/>
          <a:p>
            <a:r>
              <a:rPr lang="en-US" i="1" dirty="0" smtClean="0"/>
              <a:t>Network Layer Design Issues:</a:t>
            </a:r>
            <a:br>
              <a:rPr lang="en-US" i="1" dirty="0" smtClean="0"/>
            </a:br>
            <a:r>
              <a:rPr lang="en-US" i="1" dirty="0" smtClean="0"/>
              <a:t>Delivery, Forwarding, and Routing</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252</a:t>
            </a:fld>
            <a:endParaRPr lang="en-US"/>
          </a:p>
        </p:txBody>
      </p:sp>
      <p:sp>
        <p:nvSpPr>
          <p:cNvPr id="3" name="Content Placeholder 2"/>
          <p:cNvSpPr>
            <a:spLocks noGrp="1"/>
          </p:cNvSpPr>
          <p:nvPr>
            <p:ph idx="1"/>
          </p:nvPr>
        </p:nvSpPr>
        <p:spPr>
          <a:xfrm>
            <a:off x="838200" y="1182624"/>
            <a:ext cx="10515600" cy="5538851"/>
          </a:xfrm>
        </p:spPr>
        <p:txBody>
          <a:bodyPr/>
          <a:lstStyle/>
          <a:p>
            <a:pPr algn="just"/>
            <a:endParaRPr lang="en-US" dirty="0" smtClean="0"/>
          </a:p>
          <a:p>
            <a:pPr algn="just"/>
            <a:r>
              <a:rPr lang="en-US" b="1" dirty="0"/>
              <a:t>Delivery </a:t>
            </a:r>
            <a:r>
              <a:rPr lang="en-US" dirty="0"/>
              <a:t>refers to the way a packet is handled by the underlying </a:t>
            </a:r>
            <a:r>
              <a:rPr lang="en-US" dirty="0" smtClean="0"/>
              <a:t>networks under </a:t>
            </a:r>
            <a:r>
              <a:rPr lang="en-US" dirty="0"/>
              <a:t>the control of the network layer. </a:t>
            </a:r>
            <a:endParaRPr lang="en-US" dirty="0" smtClean="0"/>
          </a:p>
          <a:p>
            <a:pPr algn="just"/>
            <a:r>
              <a:rPr lang="en-US" b="1" dirty="0" smtClean="0"/>
              <a:t>Forwarding </a:t>
            </a:r>
            <a:r>
              <a:rPr lang="en-US" dirty="0"/>
              <a:t>refers to the way a packet is </a:t>
            </a:r>
            <a:r>
              <a:rPr lang="en-US" dirty="0" smtClean="0"/>
              <a:t>delivered to </a:t>
            </a:r>
            <a:r>
              <a:rPr lang="en-US" dirty="0"/>
              <a:t>the next station</a:t>
            </a:r>
            <a:r>
              <a:rPr lang="en-US" dirty="0" smtClean="0"/>
              <a:t>.</a:t>
            </a:r>
          </a:p>
          <a:p>
            <a:pPr algn="just"/>
            <a:r>
              <a:rPr lang="en-US" b="1" dirty="0" smtClean="0"/>
              <a:t>Routing </a:t>
            </a:r>
            <a:r>
              <a:rPr lang="en-US" dirty="0"/>
              <a:t>refers to the way routing tables are created to help </a:t>
            </a:r>
            <a:r>
              <a:rPr lang="en-US" dirty="0" smtClean="0"/>
              <a:t>in forwarding</a:t>
            </a:r>
            <a:r>
              <a:rPr lang="en-US" dirty="0"/>
              <a:t>.</a:t>
            </a:r>
          </a:p>
        </p:txBody>
      </p:sp>
    </p:spTree>
    <p:extLst>
      <p:ext uri="{BB962C8B-B14F-4D97-AF65-F5344CB8AC3E}">
        <p14:creationId xmlns:p14="http://schemas.microsoft.com/office/powerpoint/2010/main" xmlns="" val="167195194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normAutofit/>
          </a:bodyPr>
          <a:lstStyle/>
          <a:p>
            <a:r>
              <a:rPr lang="en-US" i="1" dirty="0"/>
              <a:t>Network Layer Design Issues</a:t>
            </a:r>
            <a:r>
              <a:rPr lang="en-US" i="1" dirty="0" smtClean="0"/>
              <a:t>: Delivery</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253</a:t>
            </a:fld>
            <a:endParaRPr lang="en-US"/>
          </a:p>
        </p:txBody>
      </p:sp>
      <p:sp>
        <p:nvSpPr>
          <p:cNvPr id="3" name="Content Placeholder 2"/>
          <p:cNvSpPr>
            <a:spLocks noGrp="1"/>
          </p:cNvSpPr>
          <p:nvPr>
            <p:ph idx="1"/>
          </p:nvPr>
        </p:nvSpPr>
        <p:spPr>
          <a:xfrm>
            <a:off x="838200" y="1182624"/>
            <a:ext cx="10515600" cy="5538851"/>
          </a:xfrm>
        </p:spPr>
        <p:txBody>
          <a:bodyPr/>
          <a:lstStyle/>
          <a:p>
            <a:r>
              <a:rPr lang="en-US" b="1" dirty="0"/>
              <a:t>DELIVERY</a:t>
            </a:r>
          </a:p>
          <a:p>
            <a:r>
              <a:rPr lang="en-US" dirty="0"/>
              <a:t>The network layer supervises the handling of the packets by the underlying </a:t>
            </a:r>
            <a:r>
              <a:rPr lang="en-US" dirty="0" smtClean="0"/>
              <a:t>physical networks. We </a:t>
            </a:r>
            <a:r>
              <a:rPr lang="en-US" dirty="0"/>
              <a:t>define this handling as the delivery of a packet</a:t>
            </a:r>
            <a:r>
              <a:rPr lang="en-US" dirty="0" smtClean="0"/>
              <a:t>.</a:t>
            </a:r>
          </a:p>
          <a:p>
            <a:r>
              <a:rPr lang="en-US" b="1" i="1" dirty="0"/>
              <a:t>Direct </a:t>
            </a:r>
            <a:r>
              <a:rPr lang="en-US" b="1" i="1" dirty="0" smtClean="0"/>
              <a:t>Delivery:</a:t>
            </a:r>
          </a:p>
          <a:p>
            <a:r>
              <a:rPr lang="en-US" dirty="0"/>
              <a:t>In a </a:t>
            </a:r>
            <a:r>
              <a:rPr lang="en-US" b="1" dirty="0"/>
              <a:t>direct delivery, </a:t>
            </a:r>
            <a:r>
              <a:rPr lang="en-US" dirty="0"/>
              <a:t>the final destination of the packet is a host connected to the </a:t>
            </a:r>
            <a:r>
              <a:rPr lang="en-US" dirty="0" smtClean="0"/>
              <a:t>same physical </a:t>
            </a:r>
            <a:r>
              <a:rPr lang="en-US" dirty="0"/>
              <a:t>network as the deliverer. </a:t>
            </a:r>
            <a:endParaRPr lang="en-US" dirty="0" smtClean="0"/>
          </a:p>
          <a:p>
            <a:r>
              <a:rPr lang="en-US" dirty="0" smtClean="0"/>
              <a:t>Direct </a:t>
            </a:r>
            <a:r>
              <a:rPr lang="en-US" dirty="0"/>
              <a:t>delivery occurs when the source and </a:t>
            </a:r>
            <a:r>
              <a:rPr lang="en-US" dirty="0" smtClean="0"/>
              <a:t>destination of </a:t>
            </a:r>
            <a:r>
              <a:rPr lang="en-US" dirty="0"/>
              <a:t>the packet are located on the same physical </a:t>
            </a:r>
            <a:r>
              <a:rPr lang="en-US" dirty="0" smtClean="0"/>
              <a:t>network.</a:t>
            </a:r>
            <a:endParaRPr lang="en-US" dirty="0"/>
          </a:p>
        </p:txBody>
      </p:sp>
    </p:spTree>
    <p:extLst>
      <p:ext uri="{BB962C8B-B14F-4D97-AF65-F5344CB8AC3E}">
        <p14:creationId xmlns:p14="http://schemas.microsoft.com/office/powerpoint/2010/main" xmlns="" val="635879601"/>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normAutofit/>
          </a:bodyPr>
          <a:lstStyle/>
          <a:p>
            <a:r>
              <a:rPr lang="en-US" i="1" dirty="0"/>
              <a:t>Network Layer Design Issues</a:t>
            </a:r>
            <a:r>
              <a:rPr lang="en-US" i="1" dirty="0" smtClean="0"/>
              <a:t>: Delivery</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254</a:t>
            </a:fld>
            <a:endParaRPr lang="en-US"/>
          </a:p>
        </p:txBody>
      </p:sp>
      <p:sp>
        <p:nvSpPr>
          <p:cNvPr id="3" name="Content Placeholder 2"/>
          <p:cNvSpPr>
            <a:spLocks noGrp="1"/>
          </p:cNvSpPr>
          <p:nvPr>
            <p:ph idx="1"/>
          </p:nvPr>
        </p:nvSpPr>
        <p:spPr>
          <a:xfrm>
            <a:off x="838200" y="1182624"/>
            <a:ext cx="10515600" cy="5538851"/>
          </a:xfrm>
        </p:spPr>
        <p:txBody>
          <a:bodyPr/>
          <a:lstStyle/>
          <a:p>
            <a:r>
              <a:rPr lang="en-US" b="1" i="1" dirty="0"/>
              <a:t>Indirect </a:t>
            </a:r>
            <a:r>
              <a:rPr lang="en-US" b="1" i="1" dirty="0" smtClean="0"/>
              <a:t>Delivery:</a:t>
            </a:r>
            <a:endParaRPr lang="en-US" b="1" i="1" dirty="0"/>
          </a:p>
          <a:p>
            <a:r>
              <a:rPr lang="en-US" dirty="0"/>
              <a:t>If the destination host is not on the same network as the deliverer, the packet is </a:t>
            </a:r>
            <a:r>
              <a:rPr lang="en-US" dirty="0" smtClean="0"/>
              <a:t>delivered indirectly</a:t>
            </a:r>
            <a:r>
              <a:rPr lang="en-US" dirty="0"/>
              <a:t>. </a:t>
            </a:r>
            <a:endParaRPr lang="en-US" dirty="0" smtClean="0"/>
          </a:p>
          <a:p>
            <a:r>
              <a:rPr lang="en-US" dirty="0" smtClean="0"/>
              <a:t>In </a:t>
            </a:r>
            <a:r>
              <a:rPr lang="en-US" dirty="0"/>
              <a:t>an </a:t>
            </a:r>
            <a:r>
              <a:rPr lang="en-US" b="1" dirty="0"/>
              <a:t>indirect delivery, </a:t>
            </a:r>
            <a:r>
              <a:rPr lang="en-US" dirty="0"/>
              <a:t>the packet goes from router to router until </a:t>
            </a:r>
            <a:r>
              <a:rPr lang="en-US" dirty="0" smtClean="0"/>
              <a:t>it reaches </a:t>
            </a:r>
            <a:r>
              <a:rPr lang="en-US" dirty="0"/>
              <a:t>the one connected to the same physical network as its final destination.</a:t>
            </a:r>
          </a:p>
        </p:txBody>
      </p:sp>
      <p:pic>
        <p:nvPicPr>
          <p:cNvPr id="5" name="Picture 4"/>
          <p:cNvPicPr>
            <a:picLocks noChangeAspect="1"/>
          </p:cNvPicPr>
          <p:nvPr/>
        </p:nvPicPr>
        <p:blipFill>
          <a:blip r:embed="rId2"/>
          <a:stretch>
            <a:fillRect/>
          </a:stretch>
        </p:blipFill>
        <p:spPr>
          <a:xfrm>
            <a:off x="3595418" y="3548797"/>
            <a:ext cx="7000651" cy="2990115"/>
          </a:xfrm>
          <a:prstGeom prst="rect">
            <a:avLst/>
          </a:prstGeom>
        </p:spPr>
      </p:pic>
    </p:spTree>
    <p:extLst>
      <p:ext uri="{BB962C8B-B14F-4D97-AF65-F5344CB8AC3E}">
        <p14:creationId xmlns:p14="http://schemas.microsoft.com/office/powerpoint/2010/main" xmlns="" val="11802434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normAutofit/>
          </a:bodyPr>
          <a:lstStyle/>
          <a:p>
            <a:r>
              <a:rPr lang="en-US" i="1" dirty="0"/>
              <a:t>Network Layer Design Issues</a:t>
            </a:r>
            <a:r>
              <a:rPr lang="en-US" i="1" dirty="0" smtClean="0"/>
              <a:t>: Forwarding</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255</a:t>
            </a:fld>
            <a:endParaRPr lang="en-US"/>
          </a:p>
        </p:txBody>
      </p:sp>
      <p:sp>
        <p:nvSpPr>
          <p:cNvPr id="3" name="Content Placeholder 2"/>
          <p:cNvSpPr>
            <a:spLocks noGrp="1"/>
          </p:cNvSpPr>
          <p:nvPr>
            <p:ph idx="1"/>
          </p:nvPr>
        </p:nvSpPr>
        <p:spPr>
          <a:xfrm>
            <a:off x="838200" y="1182624"/>
            <a:ext cx="10515600" cy="5538851"/>
          </a:xfrm>
        </p:spPr>
        <p:txBody>
          <a:bodyPr>
            <a:normAutofit fontScale="92500"/>
          </a:bodyPr>
          <a:lstStyle/>
          <a:p>
            <a:pPr algn="just"/>
            <a:r>
              <a:rPr lang="en-US" b="1" dirty="0" smtClean="0"/>
              <a:t>Forwarding</a:t>
            </a:r>
          </a:p>
          <a:p>
            <a:pPr algn="just"/>
            <a:r>
              <a:rPr lang="en-US" dirty="0" smtClean="0"/>
              <a:t>Forwarding </a:t>
            </a:r>
            <a:r>
              <a:rPr lang="en-US" dirty="0"/>
              <a:t>means to place the packet in its route to its destination. </a:t>
            </a:r>
            <a:endParaRPr lang="en-US" dirty="0" smtClean="0"/>
          </a:p>
          <a:p>
            <a:pPr algn="just"/>
            <a:r>
              <a:rPr lang="en-US" dirty="0" smtClean="0"/>
              <a:t>Forwarding requires </a:t>
            </a:r>
            <a:r>
              <a:rPr lang="en-US" dirty="0"/>
              <a:t>a host or a router to have a routing table. </a:t>
            </a:r>
            <a:endParaRPr lang="en-US" dirty="0" smtClean="0"/>
          </a:p>
          <a:p>
            <a:pPr algn="just"/>
            <a:r>
              <a:rPr lang="en-US" dirty="0" smtClean="0"/>
              <a:t>When </a:t>
            </a:r>
            <a:r>
              <a:rPr lang="en-US" dirty="0"/>
              <a:t>a host has a packet to send </a:t>
            </a:r>
            <a:r>
              <a:rPr lang="en-US" dirty="0" smtClean="0"/>
              <a:t>or when </a:t>
            </a:r>
            <a:r>
              <a:rPr lang="en-US" dirty="0"/>
              <a:t>a router has received a packet to be forwarded, it looks at this table to find </a:t>
            </a:r>
            <a:r>
              <a:rPr lang="en-US" dirty="0" smtClean="0"/>
              <a:t>the route </a:t>
            </a:r>
            <a:r>
              <a:rPr lang="en-US" dirty="0"/>
              <a:t>to the final destination</a:t>
            </a:r>
            <a:r>
              <a:rPr lang="en-US" dirty="0" smtClean="0"/>
              <a:t>.</a:t>
            </a:r>
          </a:p>
          <a:p>
            <a:pPr algn="just"/>
            <a:r>
              <a:rPr lang="en-US" b="1" dirty="0"/>
              <a:t>Forwarding </a:t>
            </a:r>
            <a:r>
              <a:rPr lang="en-US" b="1" dirty="0" smtClean="0"/>
              <a:t>Techniques</a:t>
            </a:r>
          </a:p>
          <a:p>
            <a:pPr algn="just"/>
            <a:r>
              <a:rPr lang="en-US" b="1" i="1" dirty="0"/>
              <a:t>Next-Hop Method Versus Route </a:t>
            </a:r>
            <a:r>
              <a:rPr lang="en-US" b="1" i="1" dirty="0" smtClean="0"/>
              <a:t>Method: </a:t>
            </a:r>
            <a:r>
              <a:rPr lang="en-US" dirty="0"/>
              <a:t>T</a:t>
            </a:r>
            <a:r>
              <a:rPr lang="en-US" dirty="0" smtClean="0"/>
              <a:t>he </a:t>
            </a:r>
            <a:r>
              <a:rPr lang="en-US" dirty="0"/>
              <a:t>routing table holds only the address of the next hop </a:t>
            </a:r>
            <a:r>
              <a:rPr lang="en-US" dirty="0" smtClean="0"/>
              <a:t>instead of </a:t>
            </a:r>
            <a:r>
              <a:rPr lang="en-US" dirty="0"/>
              <a:t>information about the </a:t>
            </a:r>
            <a:r>
              <a:rPr lang="en-US" dirty="0" smtClean="0"/>
              <a:t>complete route.</a:t>
            </a:r>
            <a:endParaRPr lang="en-US" b="1" dirty="0" smtClean="0"/>
          </a:p>
          <a:p>
            <a:pPr algn="just"/>
            <a:r>
              <a:rPr lang="en-US" b="1" i="1" dirty="0"/>
              <a:t>Network-Specific Method Versus Host-Specific </a:t>
            </a:r>
            <a:r>
              <a:rPr lang="en-US" b="1" i="1" dirty="0" smtClean="0"/>
              <a:t>Method: </a:t>
            </a:r>
            <a:r>
              <a:rPr lang="en-US" dirty="0" smtClean="0"/>
              <a:t>Instead </a:t>
            </a:r>
            <a:r>
              <a:rPr lang="en-US" dirty="0"/>
              <a:t>of having an entry for every </a:t>
            </a:r>
            <a:r>
              <a:rPr lang="en-US" dirty="0" smtClean="0"/>
              <a:t>destination host </a:t>
            </a:r>
            <a:r>
              <a:rPr lang="en-US" dirty="0"/>
              <a:t>connected to the same physical </a:t>
            </a:r>
            <a:r>
              <a:rPr lang="en-US" dirty="0" smtClean="0"/>
              <a:t>network, it has only </a:t>
            </a:r>
            <a:r>
              <a:rPr lang="en-US" dirty="0"/>
              <a:t>one entry that defines the address of the destination network itself.</a:t>
            </a:r>
          </a:p>
        </p:txBody>
      </p:sp>
    </p:spTree>
    <p:extLst>
      <p:ext uri="{BB962C8B-B14F-4D97-AF65-F5344CB8AC3E}">
        <p14:creationId xmlns:p14="http://schemas.microsoft.com/office/powerpoint/2010/main" xmlns="" val="441488456"/>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i="1" dirty="0"/>
              <a:t>Network Layer Design Issues: </a:t>
            </a:r>
            <a:r>
              <a:rPr lang="en-US" i="1" dirty="0" smtClean="0"/>
              <a:t>Routing</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256</a:t>
            </a:fld>
            <a:endParaRPr lang="en-US"/>
          </a:p>
        </p:txBody>
      </p:sp>
      <p:sp>
        <p:nvSpPr>
          <p:cNvPr id="3" name="Content Placeholder 2"/>
          <p:cNvSpPr>
            <a:spLocks noGrp="1"/>
          </p:cNvSpPr>
          <p:nvPr>
            <p:ph idx="1"/>
          </p:nvPr>
        </p:nvSpPr>
        <p:spPr>
          <a:xfrm>
            <a:off x="838200" y="1182624"/>
            <a:ext cx="10515600" cy="5538851"/>
          </a:xfrm>
        </p:spPr>
        <p:txBody>
          <a:bodyPr>
            <a:normAutofit fontScale="92500" lnSpcReduction="10000"/>
          </a:bodyPr>
          <a:lstStyle/>
          <a:p>
            <a:pPr algn="just"/>
            <a:r>
              <a:rPr lang="en-US" dirty="0"/>
              <a:t>A routing table can be either static or dynamic</a:t>
            </a:r>
            <a:r>
              <a:rPr lang="en-US" dirty="0" smtClean="0"/>
              <a:t>.</a:t>
            </a:r>
          </a:p>
          <a:p>
            <a:pPr algn="just"/>
            <a:r>
              <a:rPr lang="en-US" dirty="0" smtClean="0"/>
              <a:t>A </a:t>
            </a:r>
            <a:r>
              <a:rPr lang="en-US" i="1" dirty="0"/>
              <a:t>static table </a:t>
            </a:r>
            <a:r>
              <a:rPr lang="en-US" dirty="0"/>
              <a:t>is one with manual entries</a:t>
            </a:r>
            <a:r>
              <a:rPr lang="en-US" dirty="0" smtClean="0"/>
              <a:t>. </a:t>
            </a:r>
          </a:p>
          <a:p>
            <a:pPr algn="just"/>
            <a:r>
              <a:rPr lang="en-US" dirty="0" smtClean="0"/>
              <a:t>A </a:t>
            </a:r>
            <a:r>
              <a:rPr lang="en-US" i="1" dirty="0"/>
              <a:t>dynamic table, </a:t>
            </a:r>
            <a:r>
              <a:rPr lang="en-US" dirty="0"/>
              <a:t>on the other hand, is one that is updated automatically when there is </a:t>
            </a:r>
            <a:r>
              <a:rPr lang="en-US" dirty="0" smtClean="0"/>
              <a:t>a change </a:t>
            </a:r>
            <a:r>
              <a:rPr lang="en-US" dirty="0"/>
              <a:t>somewhere in the internet</a:t>
            </a:r>
            <a:r>
              <a:rPr lang="en-US" dirty="0" smtClean="0"/>
              <a:t>.</a:t>
            </a:r>
          </a:p>
          <a:p>
            <a:pPr algn="just"/>
            <a:r>
              <a:rPr lang="en-US" dirty="0"/>
              <a:t>A router receives a packet from a network and passes it to another network</a:t>
            </a:r>
            <a:r>
              <a:rPr lang="en-US" dirty="0" smtClean="0"/>
              <a:t>.</a:t>
            </a:r>
          </a:p>
          <a:p>
            <a:pPr algn="just"/>
            <a:r>
              <a:rPr lang="en-US" b="1" dirty="0"/>
              <a:t>Intra- and </a:t>
            </a:r>
            <a:r>
              <a:rPr lang="en-US" b="1" dirty="0" smtClean="0"/>
              <a:t>Inter-domain Routing</a:t>
            </a:r>
          </a:p>
          <a:p>
            <a:pPr algn="just"/>
            <a:r>
              <a:rPr lang="en-US" dirty="0"/>
              <a:t>An </a:t>
            </a:r>
            <a:r>
              <a:rPr lang="en-US" b="1" dirty="0"/>
              <a:t>autonomous system (AS) </a:t>
            </a:r>
            <a:r>
              <a:rPr lang="en-US" dirty="0"/>
              <a:t>is a group of networks and </a:t>
            </a:r>
            <a:r>
              <a:rPr lang="en-US" dirty="0" smtClean="0"/>
              <a:t>routers under </a:t>
            </a:r>
            <a:r>
              <a:rPr lang="en-US" dirty="0"/>
              <a:t>the authority of a single administration. </a:t>
            </a:r>
            <a:endParaRPr lang="en-US" dirty="0" smtClean="0"/>
          </a:p>
          <a:p>
            <a:pPr algn="just"/>
            <a:r>
              <a:rPr lang="en-US" dirty="0" smtClean="0"/>
              <a:t>Routing </a:t>
            </a:r>
            <a:r>
              <a:rPr lang="en-US" dirty="0"/>
              <a:t>inside an autonomous system </a:t>
            </a:r>
            <a:r>
              <a:rPr lang="en-US" dirty="0" smtClean="0"/>
              <a:t>is referred </a:t>
            </a:r>
            <a:r>
              <a:rPr lang="en-US" dirty="0"/>
              <a:t>to as </a:t>
            </a:r>
            <a:r>
              <a:rPr lang="en-US" b="1" dirty="0" smtClean="0"/>
              <a:t>intra-domain </a:t>
            </a:r>
            <a:r>
              <a:rPr lang="en-US" b="1" dirty="0"/>
              <a:t>routing</a:t>
            </a:r>
            <a:r>
              <a:rPr lang="en-US" b="1" i="1" dirty="0"/>
              <a:t>. </a:t>
            </a:r>
            <a:endParaRPr lang="en-US" b="1" i="1" dirty="0" smtClean="0"/>
          </a:p>
          <a:p>
            <a:pPr algn="just"/>
            <a:r>
              <a:rPr lang="en-US" dirty="0" smtClean="0"/>
              <a:t>Routing </a:t>
            </a:r>
            <a:r>
              <a:rPr lang="en-US" dirty="0"/>
              <a:t>between autonomous systems is </a:t>
            </a:r>
            <a:r>
              <a:rPr lang="en-US" dirty="0" smtClean="0"/>
              <a:t>referred to </a:t>
            </a:r>
            <a:r>
              <a:rPr lang="en-US" dirty="0"/>
              <a:t>as </a:t>
            </a:r>
            <a:r>
              <a:rPr lang="en-US" b="1" dirty="0" smtClean="0"/>
              <a:t>inter-domain </a:t>
            </a:r>
            <a:r>
              <a:rPr lang="en-US" b="1" dirty="0"/>
              <a:t>routing.</a:t>
            </a:r>
            <a:endParaRPr lang="en-US" dirty="0"/>
          </a:p>
        </p:txBody>
      </p:sp>
    </p:spTree>
    <p:extLst>
      <p:ext uri="{BB962C8B-B14F-4D97-AF65-F5344CB8AC3E}">
        <p14:creationId xmlns:p14="http://schemas.microsoft.com/office/powerpoint/2010/main" xmlns="" val="2600595570"/>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Routing Protocols</a:t>
            </a:r>
            <a:endParaRPr lang="en-US" dirty="0"/>
          </a:p>
        </p:txBody>
      </p:sp>
      <p:pic>
        <p:nvPicPr>
          <p:cNvPr id="5" name="Content Placeholder 4"/>
          <p:cNvPicPr>
            <a:picLocks noGrp="1" noChangeAspect="1"/>
          </p:cNvPicPr>
          <p:nvPr>
            <p:ph idx="1"/>
          </p:nvPr>
        </p:nvPicPr>
        <p:blipFill>
          <a:blip r:embed="rId2"/>
          <a:stretch>
            <a:fillRect/>
          </a:stretch>
        </p:blipFill>
        <p:spPr>
          <a:xfrm>
            <a:off x="1811769" y="1170432"/>
            <a:ext cx="9144000" cy="4298700"/>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257</a:t>
            </a:fld>
            <a:endParaRPr lang="en-US"/>
          </a:p>
        </p:txBody>
      </p:sp>
      <p:sp>
        <p:nvSpPr>
          <p:cNvPr id="6" name="TextBox 5"/>
          <p:cNvSpPr txBox="1"/>
          <p:nvPr/>
        </p:nvSpPr>
        <p:spPr>
          <a:xfrm>
            <a:off x="1255776" y="5632704"/>
            <a:ext cx="9699993" cy="1015663"/>
          </a:xfrm>
          <a:prstGeom prst="rect">
            <a:avLst/>
          </a:prstGeom>
          <a:noFill/>
        </p:spPr>
        <p:txBody>
          <a:bodyPr wrap="square" rtlCol="0">
            <a:spAutoFit/>
          </a:bodyPr>
          <a:lstStyle/>
          <a:p>
            <a:r>
              <a:rPr lang="en-US" sz="2000" b="1" dirty="0"/>
              <a:t>Routing Information Protocol (RIP) </a:t>
            </a:r>
            <a:r>
              <a:rPr lang="en-US" sz="2000" dirty="0"/>
              <a:t>is an implementation of the distance </a:t>
            </a:r>
            <a:r>
              <a:rPr lang="en-US" sz="2000" dirty="0" smtClean="0"/>
              <a:t>vector protocol</a:t>
            </a:r>
            <a:r>
              <a:rPr lang="en-US" sz="2000" dirty="0"/>
              <a:t>. </a:t>
            </a:r>
            <a:endParaRPr lang="en-US" sz="2000" dirty="0" smtClean="0"/>
          </a:p>
          <a:p>
            <a:r>
              <a:rPr lang="en-US" sz="2000" b="1" dirty="0" smtClean="0"/>
              <a:t>Open </a:t>
            </a:r>
            <a:r>
              <a:rPr lang="en-US" sz="2000" b="1" dirty="0"/>
              <a:t>Shortest Path First (OSPF) </a:t>
            </a:r>
            <a:r>
              <a:rPr lang="en-US" sz="2000" dirty="0"/>
              <a:t>is an implementation of the link state protocol.</a:t>
            </a:r>
          </a:p>
          <a:p>
            <a:r>
              <a:rPr lang="en-US" sz="2000" b="1" dirty="0"/>
              <a:t>Border Gateway Protocol (BGP) </a:t>
            </a:r>
            <a:r>
              <a:rPr lang="en-US" sz="2000" dirty="0"/>
              <a:t>is an implementation of the path vector protocol.</a:t>
            </a:r>
          </a:p>
        </p:txBody>
      </p:sp>
    </p:spTree>
    <p:extLst>
      <p:ext uri="{BB962C8B-B14F-4D97-AF65-F5344CB8AC3E}">
        <p14:creationId xmlns:p14="http://schemas.microsoft.com/office/powerpoint/2010/main" xmlns="" val="675669158"/>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Distance Vector Routing</a:t>
            </a:r>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258</a:t>
            </a:fld>
            <a:endParaRPr lang="en-US"/>
          </a:p>
        </p:txBody>
      </p:sp>
    </p:spTree>
    <p:extLst>
      <p:ext uri="{BB962C8B-B14F-4D97-AF65-F5344CB8AC3E}">
        <p14:creationId xmlns:p14="http://schemas.microsoft.com/office/powerpoint/2010/main" xmlns="" val="4069702791"/>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259</a:t>
            </a:fld>
            <a:endParaRPr lang="en-US"/>
          </a:p>
        </p:txBody>
      </p:sp>
    </p:spTree>
    <p:extLst>
      <p:ext uri="{BB962C8B-B14F-4D97-AF65-F5344CB8AC3E}">
        <p14:creationId xmlns:p14="http://schemas.microsoft.com/office/powerpoint/2010/main" xmlns="" val="2281405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Network Software</a:t>
            </a:r>
            <a:endParaRPr lang="en-US" dirty="0"/>
          </a:p>
        </p:txBody>
      </p:sp>
      <p:sp>
        <p:nvSpPr>
          <p:cNvPr id="3" name="Content Placeholder 2"/>
          <p:cNvSpPr>
            <a:spLocks noGrp="1"/>
          </p:cNvSpPr>
          <p:nvPr>
            <p:ph idx="1"/>
          </p:nvPr>
        </p:nvSpPr>
        <p:spPr>
          <a:xfrm>
            <a:off x="838200" y="1121664"/>
            <a:ext cx="10515600" cy="5055299"/>
          </a:xfrm>
        </p:spPr>
        <p:txBody>
          <a:bodyPr>
            <a:normAutofit/>
          </a:bodyPr>
          <a:lstStyle/>
          <a:p>
            <a:pPr algn="just"/>
            <a:r>
              <a:rPr lang="en-US" sz="3200" dirty="0"/>
              <a:t>The </a:t>
            </a:r>
            <a:r>
              <a:rPr lang="en-US" sz="3200" dirty="0" smtClean="0"/>
              <a:t>earlier </a:t>
            </a:r>
            <a:r>
              <a:rPr lang="en-US" sz="3200" dirty="0"/>
              <a:t>computer networks were designed with the hardware as the </a:t>
            </a:r>
            <a:r>
              <a:rPr lang="en-US" sz="3200" dirty="0" smtClean="0"/>
              <a:t>main concern </a:t>
            </a:r>
            <a:r>
              <a:rPr lang="en-US" sz="3200" dirty="0"/>
              <a:t>and the software as an afterthought</a:t>
            </a:r>
            <a:r>
              <a:rPr lang="en-US" sz="3200" dirty="0" smtClean="0"/>
              <a:t>.</a:t>
            </a:r>
          </a:p>
          <a:p>
            <a:pPr algn="just"/>
            <a:r>
              <a:rPr lang="en-US" sz="3200" dirty="0" smtClean="0"/>
              <a:t>Now-a-days software are of prime importance and are highly structured.</a:t>
            </a:r>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a:t>
            </a:fld>
            <a:endParaRPr lang="en-US"/>
          </a:p>
        </p:txBody>
      </p:sp>
    </p:spTree>
    <p:extLst>
      <p:ext uri="{BB962C8B-B14F-4D97-AF65-F5344CB8AC3E}">
        <p14:creationId xmlns:p14="http://schemas.microsoft.com/office/powerpoint/2010/main" xmlns="" val="2282719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260</a:t>
            </a:fld>
            <a:endParaRPr lang="en-US"/>
          </a:p>
        </p:txBody>
      </p:sp>
    </p:spTree>
    <p:extLst>
      <p:ext uri="{BB962C8B-B14F-4D97-AF65-F5344CB8AC3E}">
        <p14:creationId xmlns:p14="http://schemas.microsoft.com/office/powerpoint/2010/main" xmlns="" val="169240931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261</a:t>
            </a:fld>
            <a:endParaRPr lang="en-US"/>
          </a:p>
        </p:txBody>
      </p:sp>
    </p:spTree>
    <p:extLst>
      <p:ext uri="{BB962C8B-B14F-4D97-AF65-F5344CB8AC3E}">
        <p14:creationId xmlns:p14="http://schemas.microsoft.com/office/powerpoint/2010/main" xmlns="" val="835659189"/>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262</a:t>
            </a:fld>
            <a:endParaRPr lang="en-US"/>
          </a:p>
        </p:txBody>
      </p:sp>
    </p:spTree>
    <p:extLst>
      <p:ext uri="{BB962C8B-B14F-4D97-AF65-F5344CB8AC3E}">
        <p14:creationId xmlns:p14="http://schemas.microsoft.com/office/powerpoint/2010/main" xmlns="" val="9635668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263</a:t>
            </a:fld>
            <a:endParaRPr lang="en-US"/>
          </a:p>
        </p:txBody>
      </p:sp>
    </p:spTree>
    <p:extLst>
      <p:ext uri="{BB962C8B-B14F-4D97-AF65-F5344CB8AC3E}">
        <p14:creationId xmlns:p14="http://schemas.microsoft.com/office/powerpoint/2010/main" xmlns="" val="3312479612"/>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264</a:t>
            </a:fld>
            <a:endParaRPr lang="en-US"/>
          </a:p>
        </p:txBody>
      </p:sp>
    </p:spTree>
    <p:extLst>
      <p:ext uri="{BB962C8B-B14F-4D97-AF65-F5344CB8AC3E}">
        <p14:creationId xmlns:p14="http://schemas.microsoft.com/office/powerpoint/2010/main" xmlns="" val="3386108630"/>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265</a:t>
            </a:fld>
            <a:endParaRPr lang="en-US"/>
          </a:p>
        </p:txBody>
      </p:sp>
    </p:spTree>
    <p:extLst>
      <p:ext uri="{BB962C8B-B14F-4D97-AF65-F5344CB8AC3E}">
        <p14:creationId xmlns:p14="http://schemas.microsoft.com/office/powerpoint/2010/main" xmlns="" val="178516128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266</a:t>
            </a:fld>
            <a:endParaRPr lang="en-US"/>
          </a:p>
        </p:txBody>
      </p:sp>
    </p:spTree>
    <p:extLst>
      <p:ext uri="{BB962C8B-B14F-4D97-AF65-F5344CB8AC3E}">
        <p14:creationId xmlns:p14="http://schemas.microsoft.com/office/powerpoint/2010/main" xmlns="" val="47770252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267</a:t>
            </a:fld>
            <a:endParaRPr lang="en-US"/>
          </a:p>
        </p:txBody>
      </p:sp>
    </p:spTree>
    <p:extLst>
      <p:ext uri="{BB962C8B-B14F-4D97-AF65-F5344CB8AC3E}">
        <p14:creationId xmlns:p14="http://schemas.microsoft.com/office/powerpoint/2010/main" xmlns="" val="162044800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268</a:t>
            </a:fld>
            <a:endParaRPr lang="en-US"/>
          </a:p>
        </p:txBody>
      </p:sp>
    </p:spTree>
    <p:extLst>
      <p:ext uri="{BB962C8B-B14F-4D97-AF65-F5344CB8AC3E}">
        <p14:creationId xmlns:p14="http://schemas.microsoft.com/office/powerpoint/2010/main" xmlns="" val="1336092802"/>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269</a:t>
            </a:fld>
            <a:endParaRPr lang="en-US"/>
          </a:p>
        </p:txBody>
      </p:sp>
    </p:spTree>
    <p:extLst>
      <p:ext uri="{BB962C8B-B14F-4D97-AF65-F5344CB8AC3E}">
        <p14:creationId xmlns:p14="http://schemas.microsoft.com/office/powerpoint/2010/main" xmlns="" val="3001396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4347"/>
          </a:xfrm>
        </p:spPr>
        <p:txBody>
          <a:bodyPr/>
          <a:lstStyle/>
          <a:p>
            <a:r>
              <a:rPr lang="en-US" dirty="0"/>
              <a:t>Network Software</a:t>
            </a:r>
          </a:p>
        </p:txBody>
      </p:sp>
      <p:pic>
        <p:nvPicPr>
          <p:cNvPr id="4" name="Content Placeholder 3"/>
          <p:cNvPicPr>
            <a:picLocks noGrp="1" noChangeAspect="1"/>
          </p:cNvPicPr>
          <p:nvPr>
            <p:ph idx="1"/>
          </p:nvPr>
        </p:nvPicPr>
        <p:blipFill>
          <a:blip r:embed="rId2"/>
          <a:stretch>
            <a:fillRect/>
          </a:stretch>
        </p:blipFill>
        <p:spPr>
          <a:xfrm>
            <a:off x="2906732" y="1630553"/>
            <a:ext cx="6400800" cy="5063355"/>
          </a:xfrm>
          <a:prstGeom prst="rect">
            <a:avLst/>
          </a:prstGeom>
        </p:spPr>
      </p:pic>
      <p:sp>
        <p:nvSpPr>
          <p:cNvPr id="5" name="Slide Number Placeholder 4"/>
          <p:cNvSpPr>
            <a:spLocks noGrp="1"/>
          </p:cNvSpPr>
          <p:nvPr>
            <p:ph type="sldNum" sz="quarter" idx="12"/>
          </p:nvPr>
        </p:nvSpPr>
        <p:spPr/>
        <p:txBody>
          <a:bodyPr/>
          <a:lstStyle/>
          <a:p>
            <a:fld id="{DBC07081-7272-470F-BCAA-36563EDCC3FD}" type="slidenum">
              <a:rPr lang="en-US" smtClean="0"/>
              <a:pPr/>
              <a:t>27</a:t>
            </a:fld>
            <a:endParaRPr lang="en-US"/>
          </a:p>
        </p:txBody>
      </p:sp>
    </p:spTree>
    <p:extLst>
      <p:ext uri="{BB962C8B-B14F-4D97-AF65-F5344CB8AC3E}">
        <p14:creationId xmlns:p14="http://schemas.microsoft.com/office/powerpoint/2010/main" xmlns="" val="298889182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270</a:t>
            </a:fld>
            <a:endParaRPr lang="en-US"/>
          </a:p>
        </p:txBody>
      </p:sp>
    </p:spTree>
    <p:extLst>
      <p:ext uri="{BB962C8B-B14F-4D97-AF65-F5344CB8AC3E}">
        <p14:creationId xmlns:p14="http://schemas.microsoft.com/office/powerpoint/2010/main" xmlns="" val="332479943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271</a:t>
            </a:fld>
            <a:endParaRPr lang="en-US"/>
          </a:p>
        </p:txBody>
      </p:sp>
    </p:spTree>
    <p:extLst>
      <p:ext uri="{BB962C8B-B14F-4D97-AF65-F5344CB8AC3E}">
        <p14:creationId xmlns:p14="http://schemas.microsoft.com/office/powerpoint/2010/main" xmlns="" val="2775294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Protocols and Standards</a:t>
            </a:r>
            <a:endParaRPr lang="en-US" dirty="0"/>
          </a:p>
        </p:txBody>
      </p:sp>
      <p:sp>
        <p:nvSpPr>
          <p:cNvPr id="3" name="Content Placeholder 2"/>
          <p:cNvSpPr>
            <a:spLocks noGrp="1"/>
          </p:cNvSpPr>
          <p:nvPr>
            <p:ph idx="1"/>
          </p:nvPr>
        </p:nvSpPr>
        <p:spPr>
          <a:xfrm>
            <a:off x="838200" y="1170432"/>
            <a:ext cx="10515600" cy="5551043"/>
          </a:xfrm>
        </p:spPr>
        <p:txBody>
          <a:bodyPr>
            <a:noAutofit/>
          </a:bodyPr>
          <a:lstStyle/>
          <a:p>
            <a:pPr algn="just"/>
            <a:r>
              <a:rPr lang="en-US" sz="3100" dirty="0" smtClean="0"/>
              <a:t>A </a:t>
            </a:r>
            <a:r>
              <a:rPr lang="en-US" sz="3100" b="1" dirty="0"/>
              <a:t>P</a:t>
            </a:r>
            <a:r>
              <a:rPr lang="en-US" sz="3100" b="1" dirty="0" smtClean="0"/>
              <a:t>rotocol</a:t>
            </a:r>
            <a:r>
              <a:rPr lang="en-US" sz="3100" dirty="0" smtClean="0"/>
              <a:t> </a:t>
            </a:r>
            <a:r>
              <a:rPr lang="en-US" sz="3100" dirty="0"/>
              <a:t>is a set of rules that govern </a:t>
            </a:r>
            <a:r>
              <a:rPr lang="en-US" sz="3100" dirty="0" smtClean="0"/>
              <a:t>data communications</a:t>
            </a:r>
          </a:p>
          <a:p>
            <a:pPr algn="just"/>
            <a:r>
              <a:rPr lang="en-US" sz="3100" dirty="0" smtClean="0"/>
              <a:t>A </a:t>
            </a:r>
            <a:r>
              <a:rPr lang="en-US" sz="3100" b="1" dirty="0"/>
              <a:t>P</a:t>
            </a:r>
            <a:r>
              <a:rPr lang="en-US" sz="3100" b="1" dirty="0" smtClean="0"/>
              <a:t>rotocol</a:t>
            </a:r>
            <a:r>
              <a:rPr lang="en-US" sz="3100" dirty="0" smtClean="0"/>
              <a:t> </a:t>
            </a:r>
            <a:r>
              <a:rPr lang="en-US" sz="3100" dirty="0"/>
              <a:t>defines: what is communicated, how it is </a:t>
            </a:r>
            <a:r>
              <a:rPr lang="en-US" sz="3100" dirty="0" smtClean="0"/>
              <a:t>communicated</a:t>
            </a:r>
            <a:r>
              <a:rPr lang="en-US" sz="3100" dirty="0"/>
              <a:t>, &amp; when </a:t>
            </a:r>
            <a:r>
              <a:rPr lang="en-US" sz="3100" dirty="0" smtClean="0"/>
              <a:t>it is communicated</a:t>
            </a:r>
          </a:p>
          <a:p>
            <a:pPr algn="just"/>
            <a:r>
              <a:rPr lang="en-US" sz="3100" dirty="0"/>
              <a:t>There are three elements of a protocol:</a:t>
            </a:r>
          </a:p>
          <a:p>
            <a:pPr lvl="1" algn="just"/>
            <a:r>
              <a:rPr lang="en-US" sz="3100" b="1" dirty="0" smtClean="0"/>
              <a:t>Syntax</a:t>
            </a:r>
            <a:r>
              <a:rPr lang="en-US" sz="3100" dirty="0"/>
              <a:t>: The term syntax refers to the </a:t>
            </a:r>
            <a:r>
              <a:rPr lang="en-US" sz="3100" b="1" dirty="0"/>
              <a:t>structure or format of the data</a:t>
            </a:r>
            <a:r>
              <a:rPr lang="en-US" sz="3100" dirty="0"/>
              <a:t>, meaning the order </a:t>
            </a:r>
            <a:r>
              <a:rPr lang="en-US" sz="3100" dirty="0" smtClean="0"/>
              <a:t>in which </a:t>
            </a:r>
            <a:r>
              <a:rPr lang="en-US" sz="3100" dirty="0"/>
              <a:t>they are presented.</a:t>
            </a:r>
          </a:p>
          <a:p>
            <a:pPr lvl="1" algn="just"/>
            <a:r>
              <a:rPr lang="en-US" sz="3100" b="1" dirty="0" smtClean="0"/>
              <a:t>Semantics</a:t>
            </a:r>
            <a:r>
              <a:rPr lang="en-US" sz="3100" dirty="0"/>
              <a:t>: The word semantics refers to the </a:t>
            </a:r>
            <a:r>
              <a:rPr lang="en-US" sz="3100" b="1" dirty="0"/>
              <a:t>meaning of each section of bits</a:t>
            </a:r>
            <a:r>
              <a:rPr lang="en-US" sz="3100" dirty="0"/>
              <a:t>. How is </a:t>
            </a:r>
            <a:r>
              <a:rPr lang="en-US" sz="3100" dirty="0" smtClean="0"/>
              <a:t>a particular </a:t>
            </a:r>
            <a:r>
              <a:rPr lang="en-US" sz="3100" dirty="0"/>
              <a:t>pattern to be interpreted, and what action is to be taken based on </a:t>
            </a:r>
            <a:r>
              <a:rPr lang="en-US" sz="3100" dirty="0" smtClean="0"/>
              <a:t>that interpretation</a:t>
            </a:r>
            <a:r>
              <a:rPr lang="en-US" sz="3100" dirty="0"/>
              <a:t>?</a:t>
            </a:r>
          </a:p>
          <a:p>
            <a:pPr lvl="1" algn="just"/>
            <a:r>
              <a:rPr lang="en-US" sz="3100" b="1" dirty="0" smtClean="0"/>
              <a:t>Timing</a:t>
            </a:r>
            <a:r>
              <a:rPr lang="en-US" sz="3100" dirty="0"/>
              <a:t>: The term timing refers to two characteristics: when data should be sent and </a:t>
            </a:r>
            <a:r>
              <a:rPr lang="en-US" sz="3100" dirty="0" smtClean="0"/>
              <a:t>how fast </a:t>
            </a:r>
            <a:r>
              <a:rPr lang="en-US" sz="3100" dirty="0"/>
              <a:t>they can be sent.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28</a:t>
            </a:fld>
            <a:endParaRPr lang="en-US"/>
          </a:p>
        </p:txBody>
      </p:sp>
    </p:spTree>
    <p:extLst>
      <p:ext uri="{BB962C8B-B14F-4D97-AF65-F5344CB8AC3E}">
        <p14:creationId xmlns:p14="http://schemas.microsoft.com/office/powerpoint/2010/main" xmlns="" val="2233596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Protocols and Standards</a:t>
            </a:r>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r>
              <a:rPr lang="en-US" sz="3200" b="1" dirty="0"/>
              <a:t>Standards</a:t>
            </a:r>
            <a:r>
              <a:rPr lang="en-US" sz="3200" dirty="0"/>
              <a:t> provide guidelines to manufacturers, vendors, government agencies, and other </a:t>
            </a:r>
            <a:r>
              <a:rPr lang="en-US" sz="3200" dirty="0" smtClean="0"/>
              <a:t>service providers </a:t>
            </a:r>
            <a:r>
              <a:rPr lang="en-US" sz="3200" dirty="0"/>
              <a:t>to ensure the kind of interconnectivity necessary in today's </a:t>
            </a:r>
            <a:r>
              <a:rPr lang="en-US" sz="3200" dirty="0" smtClean="0"/>
              <a:t>marketplace </a:t>
            </a:r>
            <a:r>
              <a:rPr lang="en-US" sz="3200" dirty="0"/>
              <a:t>and </a:t>
            </a:r>
            <a:r>
              <a:rPr lang="en-US" sz="3200" dirty="0" smtClean="0"/>
              <a:t>in international </a:t>
            </a:r>
            <a:r>
              <a:rPr lang="en-US" sz="3200" dirty="0"/>
              <a:t>communication. </a:t>
            </a:r>
            <a:endParaRPr lang="en-US" sz="3200" dirty="0" smtClean="0"/>
          </a:p>
          <a:p>
            <a:pPr algn="just"/>
            <a:r>
              <a:rPr lang="en-US" sz="3200" b="1" dirty="0" smtClean="0"/>
              <a:t>Standards</a:t>
            </a:r>
            <a:r>
              <a:rPr lang="en-US" sz="3200" dirty="0" smtClean="0"/>
              <a:t> </a:t>
            </a:r>
            <a:r>
              <a:rPr lang="en-US" sz="3200" dirty="0"/>
              <a:t>are developed through the cooperation of </a:t>
            </a:r>
            <a:r>
              <a:rPr lang="en-US" sz="3200" dirty="0" smtClean="0"/>
              <a:t>standards creation </a:t>
            </a:r>
            <a:r>
              <a:rPr lang="en-US" sz="3200" dirty="0"/>
              <a:t>committees, forums, and government regulatory agencies. </a:t>
            </a:r>
            <a:endParaRPr lang="en-US" sz="3200" dirty="0" smtClean="0"/>
          </a:p>
          <a:p>
            <a:pPr algn="just"/>
            <a:r>
              <a:rPr lang="en-US" sz="3200" dirty="0" smtClean="0"/>
              <a:t>The </a:t>
            </a:r>
            <a:r>
              <a:rPr lang="en-US" sz="3200" dirty="0"/>
              <a:t>various standard </a:t>
            </a:r>
            <a:r>
              <a:rPr lang="en-US" sz="3200" dirty="0" smtClean="0"/>
              <a:t>creation committees </a:t>
            </a:r>
            <a:r>
              <a:rPr lang="en-US" sz="3200" dirty="0"/>
              <a:t>are</a:t>
            </a:r>
            <a:r>
              <a:rPr lang="en-US" sz="3200" dirty="0" smtClean="0"/>
              <a:t>:</a:t>
            </a:r>
          </a:p>
          <a:p>
            <a:pPr lvl="1" algn="just"/>
            <a:r>
              <a:rPr lang="en-US" b="1" dirty="0"/>
              <a:t>International Organization for Standardization (ISO</a:t>
            </a:r>
            <a:r>
              <a:rPr lang="en-US" b="1" dirty="0" smtClean="0"/>
              <a:t>)</a:t>
            </a:r>
          </a:p>
          <a:p>
            <a:pPr lvl="1"/>
            <a:r>
              <a:rPr lang="en-US" b="1" dirty="0"/>
              <a:t>International Telecommunication Union-Telecommunication </a:t>
            </a:r>
            <a:r>
              <a:rPr lang="en-US" b="1" dirty="0" smtClean="0"/>
              <a:t>Standards Sector </a:t>
            </a:r>
            <a:r>
              <a:rPr lang="en-US" b="1" dirty="0"/>
              <a:t>(ITU-T</a:t>
            </a:r>
            <a:r>
              <a:rPr lang="en-US" b="1" dirty="0" smtClean="0"/>
              <a:t>)</a:t>
            </a:r>
          </a:p>
          <a:p>
            <a:pPr lvl="1"/>
            <a:r>
              <a:rPr lang="en-US" b="1" dirty="0"/>
              <a:t>American National Standards Institute (ANSI</a:t>
            </a:r>
            <a:r>
              <a:rPr lang="en-US" b="1" dirty="0" smtClean="0"/>
              <a:t>)</a:t>
            </a:r>
          </a:p>
          <a:p>
            <a:pPr lvl="1"/>
            <a:r>
              <a:rPr lang="en-US" b="1" dirty="0"/>
              <a:t>Institute of Electrical and Electronics Engineers (IEEE</a:t>
            </a:r>
            <a:r>
              <a:rPr lang="en-US" b="1" dirty="0" smtClean="0"/>
              <a:t>)</a:t>
            </a:r>
          </a:p>
          <a:p>
            <a:pPr lvl="1"/>
            <a:r>
              <a:rPr lang="en-US" b="1" dirty="0"/>
              <a:t>Electronic Industries Association (EIA)</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29</a:t>
            </a:fld>
            <a:endParaRPr lang="en-US"/>
          </a:p>
        </p:txBody>
      </p:sp>
    </p:spTree>
    <p:extLst>
      <p:ext uri="{BB962C8B-B14F-4D97-AF65-F5344CB8AC3E}">
        <p14:creationId xmlns:p14="http://schemas.microsoft.com/office/powerpoint/2010/main" xmlns="" val="232635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pPr marL="0" indent="0" algn="just">
              <a:buNone/>
            </a:pPr>
            <a:r>
              <a:rPr lang="en-US" sz="3200" dirty="0" smtClean="0"/>
              <a:t>1. To </a:t>
            </a:r>
            <a:r>
              <a:rPr lang="en-US" sz="3200" dirty="0"/>
              <a:t>explain the basic concept of computer communication network. </a:t>
            </a:r>
          </a:p>
          <a:p>
            <a:pPr marL="0" indent="0" algn="just">
              <a:buNone/>
            </a:pPr>
            <a:r>
              <a:rPr lang="en-US" sz="3200" dirty="0"/>
              <a:t>2. To explain the computer network layer. </a:t>
            </a:r>
          </a:p>
          <a:p>
            <a:pPr marL="0" indent="0" algn="just">
              <a:buNone/>
            </a:pPr>
            <a:r>
              <a:rPr lang="en-US" sz="3200" dirty="0" smtClean="0"/>
              <a:t>3. </a:t>
            </a:r>
            <a:r>
              <a:rPr lang="en-US" sz="3200" dirty="0"/>
              <a:t>To explain IP addressing scheme. </a:t>
            </a:r>
          </a:p>
          <a:p>
            <a:pPr marL="0" indent="0" algn="just">
              <a:buNone/>
            </a:pPr>
            <a:r>
              <a:rPr lang="en-US" sz="3200" dirty="0"/>
              <a:t>4. To explain network process. </a:t>
            </a:r>
          </a:p>
          <a:p>
            <a:pPr marL="0" indent="0" algn="just">
              <a:buNone/>
            </a:pPr>
            <a:r>
              <a:rPr lang="en-US" sz="3200" dirty="0"/>
              <a:t>5. To study Hardware aspect of network communication. </a:t>
            </a:r>
          </a:p>
          <a:p>
            <a:pPr marL="0" indent="0" algn="just">
              <a:buNone/>
            </a:pPr>
            <a:r>
              <a:rPr lang="en-US" sz="3200" dirty="0"/>
              <a:t>6. To make selection of IEEE </a:t>
            </a:r>
            <a:r>
              <a:rPr lang="en-US" sz="3200" dirty="0" smtClean="0"/>
              <a:t>LAN </a:t>
            </a:r>
            <a:r>
              <a:rPr lang="en-US" sz="3200" dirty="0"/>
              <a:t>standards. </a:t>
            </a:r>
          </a:p>
          <a:p>
            <a:pPr marL="0" indent="0" algn="just">
              <a:buNone/>
            </a:pPr>
            <a:r>
              <a:rPr lang="en-US" sz="3200" dirty="0"/>
              <a:t>7. To explain network security &amp; administration.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3</a:t>
            </a:fld>
            <a:endParaRPr lang="en-US"/>
          </a:p>
        </p:txBody>
      </p:sp>
    </p:spTree>
    <p:extLst>
      <p:ext uri="{BB962C8B-B14F-4D97-AF65-F5344CB8AC3E}">
        <p14:creationId xmlns:p14="http://schemas.microsoft.com/office/powerpoint/2010/main" xmlns="" val="3854735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Design Issues for Layers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buClr>
                <a:srgbClr val="CC0000"/>
              </a:buClr>
            </a:pPr>
            <a:r>
              <a:rPr lang="en-US" altLang="en-US" sz="3000" dirty="0"/>
              <a:t>There are some key design issues occur in computer networks are present in several layers</a:t>
            </a:r>
          </a:p>
          <a:p>
            <a:pPr marL="685800" lvl="2" algn="just">
              <a:spcBef>
                <a:spcPts val="1000"/>
              </a:spcBef>
              <a:buClr>
                <a:srgbClr val="CC0000"/>
              </a:buClr>
            </a:pPr>
            <a:r>
              <a:rPr lang="en-US" altLang="en-US" sz="3200" dirty="0"/>
              <a:t>Addressing</a:t>
            </a:r>
          </a:p>
          <a:p>
            <a:pPr marL="685800" lvl="2" algn="just">
              <a:spcBef>
                <a:spcPts val="1000"/>
              </a:spcBef>
              <a:buClr>
                <a:srgbClr val="CC0000"/>
              </a:buClr>
            </a:pPr>
            <a:r>
              <a:rPr lang="en-US" altLang="en-US" sz="3200" dirty="0"/>
              <a:t>Error control</a:t>
            </a:r>
          </a:p>
          <a:p>
            <a:pPr marL="685800" lvl="2" algn="just">
              <a:spcBef>
                <a:spcPts val="1000"/>
              </a:spcBef>
              <a:buClr>
                <a:srgbClr val="CC0000"/>
              </a:buClr>
            </a:pPr>
            <a:r>
              <a:rPr lang="en-US" altLang="en-US" sz="3200" dirty="0"/>
              <a:t>Flow control</a:t>
            </a:r>
          </a:p>
          <a:p>
            <a:pPr marL="685800" lvl="2" algn="just">
              <a:spcBef>
                <a:spcPts val="1000"/>
              </a:spcBef>
              <a:buClr>
                <a:srgbClr val="CC0000"/>
              </a:buClr>
            </a:pPr>
            <a:r>
              <a:rPr lang="en-US" altLang="en-US" sz="3200" dirty="0"/>
              <a:t>Multiplexing</a:t>
            </a:r>
          </a:p>
          <a:p>
            <a:pPr marL="685800" lvl="2" algn="just">
              <a:spcBef>
                <a:spcPts val="1000"/>
              </a:spcBef>
              <a:buClr>
                <a:srgbClr val="CC0000"/>
              </a:buClr>
            </a:pPr>
            <a:r>
              <a:rPr lang="en-US" altLang="en-US" sz="3200" dirty="0" err="1"/>
              <a:t>Demultiplexing</a:t>
            </a:r>
            <a:endParaRPr lang="en-US" altLang="en-US" sz="3200" dirty="0"/>
          </a:p>
          <a:p>
            <a:pPr marL="685800" lvl="2" algn="just">
              <a:spcBef>
                <a:spcPts val="1000"/>
              </a:spcBef>
              <a:buClr>
                <a:srgbClr val="CC0000"/>
              </a:buClr>
            </a:pPr>
            <a:r>
              <a:rPr lang="en-US" altLang="en-US" sz="3200" dirty="0"/>
              <a:t> Routing</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30</a:t>
            </a:fld>
            <a:endParaRPr lang="en-US"/>
          </a:p>
        </p:txBody>
      </p:sp>
    </p:spTree>
    <p:extLst>
      <p:ext uri="{BB962C8B-B14F-4D97-AF65-F5344CB8AC3E}">
        <p14:creationId xmlns:p14="http://schemas.microsoft.com/office/powerpoint/2010/main" xmlns="" val="134060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Design Issues for Layers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a:t>Addressing</a:t>
            </a:r>
            <a:r>
              <a:rPr lang="en-US" sz="3200" dirty="0"/>
              <a:t>: </a:t>
            </a:r>
            <a:r>
              <a:rPr lang="en-US" altLang="en-US" sz="3200" dirty="0"/>
              <a:t>Every layer needs a mechanism to identify senders and receivers</a:t>
            </a:r>
            <a:r>
              <a:rPr lang="en-US" altLang="en-US" sz="3200" dirty="0" smtClean="0"/>
              <a:t>.</a:t>
            </a:r>
          </a:p>
          <a:p>
            <a:pPr algn="just"/>
            <a:r>
              <a:rPr lang="en-US" altLang="en-US" sz="3200" b="1" dirty="0" smtClean="0"/>
              <a:t>Error Control</a:t>
            </a:r>
            <a:r>
              <a:rPr lang="en-US" altLang="en-US" sz="3200" dirty="0" smtClean="0"/>
              <a:t>: </a:t>
            </a:r>
            <a:r>
              <a:rPr lang="en-US" altLang="en-US" sz="3200" dirty="0"/>
              <a:t>Its an important issue because physical communication circuits are not perfect.</a:t>
            </a:r>
          </a:p>
          <a:p>
            <a:pPr lvl="1" algn="just"/>
            <a:r>
              <a:rPr lang="en-US" altLang="en-US" sz="3200" dirty="0" smtClean="0"/>
              <a:t>Many </a:t>
            </a:r>
            <a:r>
              <a:rPr lang="en-US" altLang="en-US" sz="3200" dirty="0"/>
              <a:t>error detecting and error  correcting codes are available.</a:t>
            </a:r>
          </a:p>
          <a:p>
            <a:pPr lvl="1" algn="just"/>
            <a:r>
              <a:rPr lang="en-US" altLang="en-US" sz="3200" dirty="0" smtClean="0"/>
              <a:t>Both </a:t>
            </a:r>
            <a:r>
              <a:rPr lang="en-US" altLang="en-US" sz="3200" dirty="0"/>
              <a:t>sending and receiving ends are must agree to use any one code</a:t>
            </a:r>
            <a:r>
              <a:rPr lang="en-US" altLang="en-US" sz="3200" dirty="0" smtClean="0"/>
              <a:t>.</a:t>
            </a:r>
          </a:p>
          <a:p>
            <a:pPr algn="just"/>
            <a:r>
              <a:rPr lang="en-US" altLang="en-US" sz="3200" b="1" dirty="0"/>
              <a:t>Flow Control</a:t>
            </a:r>
            <a:r>
              <a:rPr lang="en-US" altLang="en-US" sz="3200" dirty="0"/>
              <a:t>: This property leads to mechanisms for disassembling, transmitting and then reassembling messages. </a:t>
            </a:r>
          </a:p>
          <a:p>
            <a:pPr algn="just"/>
            <a:endParaRPr lang="en-US" altLang="en-US" sz="3600" dirty="0"/>
          </a:p>
          <a:p>
            <a:pPr marL="0" indent="0" algn="just">
              <a:buNone/>
            </a:pPr>
            <a:endParaRPr lang="en-US" altLang="en-US" sz="3200" b="1" dirty="0">
              <a:solidFill>
                <a:srgbClr val="000066"/>
              </a:solidFill>
            </a:endParaRP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31</a:t>
            </a:fld>
            <a:endParaRPr lang="en-US"/>
          </a:p>
        </p:txBody>
      </p:sp>
    </p:spTree>
    <p:extLst>
      <p:ext uri="{BB962C8B-B14F-4D97-AF65-F5344CB8AC3E}">
        <p14:creationId xmlns:p14="http://schemas.microsoft.com/office/powerpoint/2010/main" xmlns="" val="3341779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Design Issues for Layers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a:t>Routing</a:t>
            </a:r>
            <a:r>
              <a:rPr lang="en-US" sz="3200" dirty="0"/>
              <a:t>: </a:t>
            </a:r>
            <a:r>
              <a:rPr lang="en-US" altLang="en-US" sz="3200" dirty="0"/>
              <a:t>When there are multiple paths between source and destination, a route must be chosen. </a:t>
            </a:r>
          </a:p>
          <a:p>
            <a:pPr algn="just"/>
            <a:r>
              <a:rPr lang="en-US" sz="3200" b="1" dirty="0"/>
              <a:t>Multiplexing &amp; </a:t>
            </a:r>
            <a:r>
              <a:rPr lang="en-US" sz="3200" b="1" dirty="0" err="1"/>
              <a:t>Demultiplexing</a:t>
            </a:r>
            <a:r>
              <a:rPr lang="en-US" sz="3200" dirty="0"/>
              <a:t>: </a:t>
            </a:r>
            <a:r>
              <a:rPr lang="en-US" altLang="en-US" sz="3200" dirty="0"/>
              <a:t>These two are must for improving  the n/w system. </a:t>
            </a:r>
            <a:endParaRPr lang="en-US" altLang="en-US" sz="3200" dirty="0" smtClean="0"/>
          </a:p>
          <a:p>
            <a:pPr algn="just"/>
            <a:r>
              <a:rPr lang="en-US" altLang="en-US" sz="3200" b="1" dirty="0" smtClean="0"/>
              <a:t>Quality of Service</a:t>
            </a:r>
            <a:r>
              <a:rPr lang="en-US" altLang="en-US" sz="3200" dirty="0" smtClean="0"/>
              <a:t>: </a:t>
            </a:r>
            <a:r>
              <a:rPr lang="en-US" sz="3200" dirty="0"/>
              <a:t>Most networks must provide service to applications that </a:t>
            </a:r>
            <a:r>
              <a:rPr lang="en-US" sz="3200" dirty="0" smtClean="0"/>
              <a:t>want this </a:t>
            </a:r>
            <a:r>
              <a:rPr lang="en-US" sz="3200" b="1" dirty="0"/>
              <a:t>real-time </a:t>
            </a:r>
            <a:r>
              <a:rPr lang="en-US" sz="3200" dirty="0"/>
              <a:t>delivery at the same </a:t>
            </a:r>
            <a:r>
              <a:rPr lang="en-US" sz="3200" dirty="0" smtClean="0"/>
              <a:t>time with high throughput. </a:t>
            </a:r>
            <a:endParaRPr lang="en-US" altLang="en-US" sz="3200" dirty="0" smtClean="0"/>
          </a:p>
          <a:p>
            <a:pPr algn="just"/>
            <a:r>
              <a:rPr lang="en-US" altLang="en-US" sz="3200" b="1" dirty="0" smtClean="0"/>
              <a:t>Security</a:t>
            </a:r>
            <a:r>
              <a:rPr lang="en-US" altLang="en-US" sz="3200" dirty="0" smtClean="0"/>
              <a:t>: </a:t>
            </a:r>
            <a:r>
              <a:rPr lang="en-US" sz="3200" dirty="0"/>
              <a:t>The last major design issue is to secure the network by defending it </a:t>
            </a:r>
            <a:r>
              <a:rPr lang="en-US" sz="3200" dirty="0" smtClean="0"/>
              <a:t>against different </a:t>
            </a:r>
            <a:r>
              <a:rPr lang="en-US" sz="3200" dirty="0"/>
              <a:t>kinds of threats.</a:t>
            </a:r>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32</a:t>
            </a:fld>
            <a:endParaRPr lang="en-US"/>
          </a:p>
        </p:txBody>
      </p:sp>
    </p:spTree>
    <p:extLst>
      <p:ext uri="{BB962C8B-B14F-4D97-AF65-F5344CB8AC3E}">
        <p14:creationId xmlns:p14="http://schemas.microsoft.com/office/powerpoint/2010/main" xmlns="" val="2437219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4347"/>
          </a:xfrm>
        </p:spPr>
        <p:txBody>
          <a:bodyPr/>
          <a:lstStyle/>
          <a:p>
            <a:r>
              <a:rPr lang="en-US" dirty="0" smtClean="0"/>
              <a:t>Interfaces and Services</a:t>
            </a:r>
            <a:endParaRPr lang="en-US" dirty="0"/>
          </a:p>
        </p:txBody>
      </p:sp>
      <p:sp>
        <p:nvSpPr>
          <p:cNvPr id="3" name="Content Placeholder 2"/>
          <p:cNvSpPr>
            <a:spLocks noGrp="1"/>
          </p:cNvSpPr>
          <p:nvPr>
            <p:ph idx="1"/>
          </p:nvPr>
        </p:nvSpPr>
        <p:spPr>
          <a:xfrm>
            <a:off x="838200" y="1109472"/>
            <a:ext cx="10515600" cy="5612003"/>
          </a:xfrm>
        </p:spPr>
        <p:txBody>
          <a:bodyPr>
            <a:normAutofit/>
          </a:bodyPr>
          <a:lstStyle/>
          <a:p>
            <a:pPr algn="just"/>
            <a:r>
              <a:rPr lang="en-US" sz="3600" dirty="0" smtClean="0"/>
              <a:t>The function of each layer is to provide services to the layer above it.</a:t>
            </a:r>
          </a:p>
          <a:p>
            <a:pPr algn="just"/>
            <a:r>
              <a:rPr lang="en-US" sz="3600" dirty="0" smtClean="0"/>
              <a:t>The active elements in each layer are called entities.</a:t>
            </a:r>
          </a:p>
          <a:p>
            <a:pPr algn="just"/>
            <a:r>
              <a:rPr lang="en-US" sz="3600" dirty="0" smtClean="0"/>
              <a:t>The entities in layer n implement a service used by layer n+1.</a:t>
            </a:r>
          </a:p>
          <a:p>
            <a:pPr algn="just"/>
            <a:r>
              <a:rPr lang="en-US" sz="3600" dirty="0" smtClean="0"/>
              <a:t>The layer n is called service provider &amp; layer n+1 is called the service user.</a:t>
            </a:r>
          </a:p>
          <a:p>
            <a:pPr algn="just"/>
            <a:endParaRPr lang="en-US" sz="36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33</a:t>
            </a:fld>
            <a:endParaRPr lang="en-US"/>
          </a:p>
        </p:txBody>
      </p:sp>
    </p:spTree>
    <p:extLst>
      <p:ext uri="{BB962C8B-B14F-4D97-AF65-F5344CB8AC3E}">
        <p14:creationId xmlns:p14="http://schemas.microsoft.com/office/powerpoint/2010/main" xmlns="" val="2010827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lstStyle/>
          <a:p>
            <a:r>
              <a:rPr lang="en-US" dirty="0"/>
              <a:t>Service Primitives</a:t>
            </a:r>
          </a:p>
        </p:txBody>
      </p:sp>
      <p:sp>
        <p:nvSpPr>
          <p:cNvPr id="3" name="Content Placeholder 2"/>
          <p:cNvSpPr>
            <a:spLocks noGrp="1"/>
          </p:cNvSpPr>
          <p:nvPr>
            <p:ph idx="1"/>
          </p:nvPr>
        </p:nvSpPr>
        <p:spPr>
          <a:xfrm>
            <a:off x="838200" y="1085088"/>
            <a:ext cx="10515600" cy="5091875"/>
          </a:xfrm>
        </p:spPr>
        <p:txBody>
          <a:bodyPr>
            <a:normAutofit/>
          </a:bodyPr>
          <a:lstStyle/>
          <a:p>
            <a:pPr algn="just"/>
            <a:r>
              <a:rPr lang="en-US" sz="3200" dirty="0" smtClean="0"/>
              <a:t>A Primitive means operation</a:t>
            </a:r>
          </a:p>
          <a:p>
            <a:pPr algn="just"/>
            <a:r>
              <a:rPr lang="en-US" sz="3200" dirty="0" smtClean="0"/>
              <a:t>A service in computer network consists of a set of primitives</a:t>
            </a:r>
          </a:p>
          <a:p>
            <a:pPr algn="just"/>
            <a:r>
              <a:rPr lang="en-US" sz="3200" dirty="0" smtClean="0"/>
              <a:t>The primitives are to be used by a user to access the service</a:t>
            </a:r>
          </a:p>
          <a:p>
            <a:pPr algn="just"/>
            <a:r>
              <a:rPr lang="en-US" sz="3200" dirty="0" smtClean="0"/>
              <a:t>The primitives asks the service to do some action or to report on an action</a:t>
            </a:r>
          </a:p>
          <a:p>
            <a:pPr algn="just"/>
            <a:r>
              <a:rPr lang="en-US" sz="3200" dirty="0" smtClean="0"/>
              <a:t>The primitives are system calls</a:t>
            </a:r>
          </a:p>
          <a:p>
            <a:pPr algn="just"/>
            <a:r>
              <a:rPr lang="en-US" sz="3200" dirty="0" smtClean="0"/>
              <a:t>The primitive varies for different services</a:t>
            </a:r>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34</a:t>
            </a:fld>
            <a:endParaRPr lang="en-US"/>
          </a:p>
        </p:txBody>
      </p:sp>
    </p:spTree>
    <p:extLst>
      <p:ext uri="{BB962C8B-B14F-4D97-AF65-F5344CB8AC3E}">
        <p14:creationId xmlns:p14="http://schemas.microsoft.com/office/powerpoint/2010/main" xmlns="" val="2022544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Primitives</a:t>
            </a:r>
          </a:p>
        </p:txBody>
      </p:sp>
      <p:pic>
        <p:nvPicPr>
          <p:cNvPr id="4" name="Content Placeholder 3"/>
          <p:cNvPicPr>
            <a:picLocks noGrp="1" noChangeAspect="1"/>
          </p:cNvPicPr>
          <p:nvPr>
            <p:ph idx="1"/>
          </p:nvPr>
        </p:nvPicPr>
        <p:blipFill>
          <a:blip r:embed="rId2"/>
          <a:stretch>
            <a:fillRect/>
          </a:stretch>
        </p:blipFill>
        <p:spPr>
          <a:xfrm>
            <a:off x="1672049" y="2281798"/>
            <a:ext cx="8847901" cy="3438991"/>
          </a:xfrm>
          <a:prstGeom prst="rect">
            <a:avLst/>
          </a:prstGeom>
          <a:ln w="2286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fld id="{DBC07081-7272-470F-BCAA-36563EDCC3FD}" type="slidenum">
              <a:rPr lang="en-US" smtClean="0"/>
              <a:pPr/>
              <a:t>35</a:t>
            </a:fld>
            <a:endParaRPr lang="en-US"/>
          </a:p>
        </p:txBody>
      </p:sp>
    </p:spTree>
    <p:extLst>
      <p:ext uri="{BB962C8B-B14F-4D97-AF65-F5344CB8AC3E}">
        <p14:creationId xmlns:p14="http://schemas.microsoft.com/office/powerpoint/2010/main" xmlns="" val="1127339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THE NEED FOR STANDARDS</a:t>
            </a:r>
          </a:p>
        </p:txBody>
      </p:sp>
      <p:sp>
        <p:nvSpPr>
          <p:cNvPr id="3" name="Content Placeholder 2"/>
          <p:cNvSpPr>
            <a:spLocks noGrp="1"/>
          </p:cNvSpPr>
          <p:nvPr>
            <p:ph idx="1"/>
          </p:nvPr>
        </p:nvSpPr>
        <p:spPr>
          <a:xfrm>
            <a:off x="838200" y="1121664"/>
            <a:ext cx="10515600" cy="5599811"/>
          </a:xfrm>
        </p:spPr>
        <p:txBody>
          <a:bodyPr>
            <a:noAutofit/>
          </a:bodyPr>
          <a:lstStyle/>
          <a:p>
            <a:pPr algn="just"/>
            <a:r>
              <a:rPr lang="en-US" sz="3200" dirty="0"/>
              <a:t>Over the past couple of decades many of the networks that were built </a:t>
            </a:r>
            <a:r>
              <a:rPr lang="en-US" sz="3200" dirty="0" smtClean="0"/>
              <a:t>used different </a:t>
            </a:r>
            <a:r>
              <a:rPr lang="en-US" sz="3200" dirty="0"/>
              <a:t>hardware and software implementations, as a result they </a:t>
            </a:r>
            <a:r>
              <a:rPr lang="en-US" sz="3200" dirty="0" smtClean="0"/>
              <a:t>were incompatible </a:t>
            </a:r>
            <a:r>
              <a:rPr lang="en-US" sz="3200" dirty="0"/>
              <a:t>and it became difficult for networks using </a:t>
            </a:r>
            <a:r>
              <a:rPr lang="en-US" sz="3200" dirty="0" smtClean="0"/>
              <a:t>different specifications </a:t>
            </a:r>
            <a:r>
              <a:rPr lang="en-US" sz="3200" dirty="0"/>
              <a:t>to communicate with each other.</a:t>
            </a:r>
          </a:p>
          <a:p>
            <a:pPr algn="just"/>
            <a:r>
              <a:rPr lang="en-US" sz="3200" dirty="0" smtClean="0"/>
              <a:t>To </a:t>
            </a:r>
            <a:r>
              <a:rPr lang="en-US" sz="3200" dirty="0"/>
              <a:t>address the problem of networks being incompatible and unable </a:t>
            </a:r>
            <a:r>
              <a:rPr lang="en-US" sz="3200" dirty="0" smtClean="0"/>
              <a:t>to communicate </a:t>
            </a:r>
            <a:r>
              <a:rPr lang="en-US" sz="3200" dirty="0"/>
              <a:t>with each other, the International </a:t>
            </a:r>
            <a:r>
              <a:rPr lang="en-US" sz="3200" dirty="0" smtClean="0"/>
              <a:t>Organization for Standardization </a:t>
            </a:r>
            <a:r>
              <a:rPr lang="en-US" sz="3200" dirty="0"/>
              <a:t>(ISO) researched various network schemes.</a:t>
            </a:r>
          </a:p>
          <a:p>
            <a:pPr algn="just"/>
            <a:r>
              <a:rPr lang="en-US" sz="3200" dirty="0" smtClean="0"/>
              <a:t>The </a:t>
            </a:r>
            <a:r>
              <a:rPr lang="en-US" sz="3200" dirty="0"/>
              <a:t>ISO </a:t>
            </a:r>
            <a:r>
              <a:rPr lang="en-US" sz="3200" dirty="0" smtClean="0"/>
              <a:t>recognized </a:t>
            </a:r>
            <a:r>
              <a:rPr lang="en-US" sz="3200" dirty="0"/>
              <a:t>there was a need to create a NETWORK </a:t>
            </a:r>
            <a:r>
              <a:rPr lang="en-US" sz="3200" dirty="0" smtClean="0"/>
              <a:t>MODEL that </a:t>
            </a:r>
            <a:r>
              <a:rPr lang="en-US" sz="3200" dirty="0"/>
              <a:t>would help vendors create interoperable network </a:t>
            </a:r>
            <a:r>
              <a:rPr lang="en-US" sz="3200" dirty="0" smtClean="0"/>
              <a:t>implementations</a:t>
            </a:r>
            <a:r>
              <a:rPr lang="en-US" sz="320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36</a:t>
            </a:fld>
            <a:endParaRPr lang="en-US"/>
          </a:p>
        </p:txBody>
      </p:sp>
    </p:spTree>
    <p:extLst>
      <p:ext uri="{BB962C8B-B14F-4D97-AF65-F5344CB8AC3E}">
        <p14:creationId xmlns:p14="http://schemas.microsoft.com/office/powerpoint/2010/main" xmlns="" val="1283932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771"/>
          </a:xfrm>
        </p:spPr>
        <p:txBody>
          <a:bodyPr>
            <a:normAutofit fontScale="90000"/>
          </a:bodyPr>
          <a:lstStyle/>
          <a:p>
            <a:r>
              <a:rPr lang="en-US" dirty="0" smtClean="0"/>
              <a:t>The OSI Reference </a:t>
            </a:r>
            <a:br>
              <a:rPr lang="en-US" dirty="0" smtClean="0"/>
            </a:br>
            <a:r>
              <a:rPr lang="en-US" dirty="0" smtClean="0"/>
              <a:t>Model </a:t>
            </a:r>
            <a:endParaRPr lang="en-US" dirty="0"/>
          </a:p>
        </p:txBody>
      </p:sp>
      <p:pic>
        <p:nvPicPr>
          <p:cNvPr id="5" name="Content Placeholder 4"/>
          <p:cNvPicPr>
            <a:picLocks noGrp="1" noChangeAspect="1"/>
          </p:cNvPicPr>
          <p:nvPr>
            <p:ph idx="1"/>
          </p:nvPr>
        </p:nvPicPr>
        <p:blipFill>
          <a:blip r:embed="rId2"/>
          <a:stretch>
            <a:fillRect/>
          </a:stretch>
        </p:blipFill>
        <p:spPr>
          <a:xfrm>
            <a:off x="4730496" y="147355"/>
            <a:ext cx="7315200" cy="6635080"/>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37</a:t>
            </a:fld>
            <a:endParaRPr lang="en-US"/>
          </a:p>
        </p:txBody>
      </p:sp>
      <p:sp>
        <p:nvSpPr>
          <p:cNvPr id="6" name="TextBox 5"/>
          <p:cNvSpPr txBox="1"/>
          <p:nvPr/>
        </p:nvSpPr>
        <p:spPr>
          <a:xfrm>
            <a:off x="1104900" y="1917700"/>
            <a:ext cx="3076956" cy="3416320"/>
          </a:xfrm>
          <a:prstGeom prst="rect">
            <a:avLst/>
          </a:prstGeom>
          <a:noFill/>
        </p:spPr>
        <p:txBody>
          <a:bodyPr wrap="square" rtlCol="0">
            <a:spAutoFit/>
          </a:bodyPr>
          <a:lstStyle/>
          <a:p>
            <a:pPr algn="just"/>
            <a:r>
              <a:rPr lang="en-US" sz="2400" dirty="0"/>
              <a:t>Note that the OSI model itself is not a network architecture because it </a:t>
            </a:r>
            <a:r>
              <a:rPr lang="en-US" sz="2400" dirty="0" smtClean="0"/>
              <a:t>does not </a:t>
            </a:r>
            <a:r>
              <a:rPr lang="en-US" sz="2400" dirty="0"/>
              <a:t>specify the exact services and protocols to be used in each layer. It just </a:t>
            </a:r>
            <a:r>
              <a:rPr lang="en-US" sz="2400" dirty="0" smtClean="0"/>
              <a:t>tells what </a:t>
            </a:r>
            <a:r>
              <a:rPr lang="en-US" sz="2400" dirty="0"/>
              <a:t>each layer should do.</a:t>
            </a:r>
          </a:p>
        </p:txBody>
      </p:sp>
    </p:spTree>
    <p:extLst>
      <p:ext uri="{BB962C8B-B14F-4D97-AF65-F5344CB8AC3E}">
        <p14:creationId xmlns:p14="http://schemas.microsoft.com/office/powerpoint/2010/main" xmlns="" val="413160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4347"/>
          </a:xfrm>
        </p:spPr>
        <p:txBody>
          <a:bodyPr/>
          <a:lstStyle/>
          <a:p>
            <a:r>
              <a:rPr lang="en-US" dirty="0"/>
              <a:t>The OSI Reference Model </a:t>
            </a:r>
          </a:p>
        </p:txBody>
      </p:sp>
      <p:sp>
        <p:nvSpPr>
          <p:cNvPr id="3" name="Content Placeholder 2"/>
          <p:cNvSpPr>
            <a:spLocks noGrp="1"/>
          </p:cNvSpPr>
          <p:nvPr>
            <p:ph idx="1"/>
          </p:nvPr>
        </p:nvSpPr>
        <p:spPr>
          <a:xfrm>
            <a:off x="838200" y="1109472"/>
            <a:ext cx="10515600" cy="5612003"/>
          </a:xfrm>
        </p:spPr>
        <p:txBody>
          <a:bodyPr>
            <a:normAutofit fontScale="92500" lnSpcReduction="10000"/>
          </a:bodyPr>
          <a:lstStyle/>
          <a:p>
            <a:pPr algn="just"/>
            <a:r>
              <a:rPr lang="en-US" dirty="0"/>
              <a:t>The OSI Reference Model is composed of seven layers, each </a:t>
            </a:r>
            <a:r>
              <a:rPr lang="en-US" dirty="0" smtClean="0"/>
              <a:t>specifying particular </a:t>
            </a:r>
            <a:r>
              <a:rPr lang="en-US" dirty="0"/>
              <a:t>network functions.</a:t>
            </a:r>
          </a:p>
          <a:p>
            <a:pPr algn="just"/>
            <a:r>
              <a:rPr lang="en-US" dirty="0" smtClean="0"/>
              <a:t>Each </a:t>
            </a:r>
            <a:r>
              <a:rPr lang="en-US" dirty="0"/>
              <a:t>layer provides a service to the layer above it in the </a:t>
            </a:r>
            <a:r>
              <a:rPr lang="en-US" dirty="0" smtClean="0"/>
              <a:t>protocol specification</a:t>
            </a:r>
            <a:r>
              <a:rPr lang="en-US" dirty="0"/>
              <a:t>.</a:t>
            </a:r>
          </a:p>
          <a:p>
            <a:pPr algn="just"/>
            <a:r>
              <a:rPr lang="en-US" dirty="0" smtClean="0"/>
              <a:t>Each </a:t>
            </a:r>
            <a:r>
              <a:rPr lang="en-US" dirty="0"/>
              <a:t>layer communicates with the same layer’s software or hardware </a:t>
            </a:r>
            <a:r>
              <a:rPr lang="en-US" dirty="0" smtClean="0"/>
              <a:t>on other </a:t>
            </a:r>
            <a:r>
              <a:rPr lang="en-US" dirty="0"/>
              <a:t>computers.</a:t>
            </a:r>
          </a:p>
          <a:p>
            <a:pPr algn="just"/>
            <a:r>
              <a:rPr lang="en-US" dirty="0" smtClean="0"/>
              <a:t>The </a:t>
            </a:r>
            <a:r>
              <a:rPr lang="en-US" dirty="0"/>
              <a:t>lower 4 layers (transport, network, data link and physical —Layers 4</a:t>
            </a:r>
            <a:r>
              <a:rPr lang="en-US" dirty="0" smtClean="0"/>
              <a:t>, 3</a:t>
            </a:r>
            <a:r>
              <a:rPr lang="en-US" dirty="0"/>
              <a:t>, 2, and 1) are concerned with the flow of data from end to end </a:t>
            </a:r>
            <a:r>
              <a:rPr lang="en-US" dirty="0" smtClean="0"/>
              <a:t>through the </a:t>
            </a:r>
            <a:r>
              <a:rPr lang="en-US" dirty="0"/>
              <a:t>network.</a:t>
            </a:r>
          </a:p>
          <a:p>
            <a:pPr algn="just"/>
            <a:r>
              <a:rPr lang="en-US" dirty="0" smtClean="0"/>
              <a:t>The </a:t>
            </a:r>
            <a:r>
              <a:rPr lang="en-US" dirty="0"/>
              <a:t>upper four layers of the OSI model (application, presentation </a:t>
            </a:r>
            <a:r>
              <a:rPr lang="en-US" dirty="0" smtClean="0"/>
              <a:t>and session—Layers </a:t>
            </a:r>
            <a:r>
              <a:rPr lang="en-US" dirty="0"/>
              <a:t>7, 6 and 5) are orientated more toward services to </a:t>
            </a:r>
            <a:r>
              <a:rPr lang="en-US" dirty="0" smtClean="0"/>
              <a:t>the applications</a:t>
            </a:r>
            <a:r>
              <a:rPr lang="en-US" dirty="0"/>
              <a:t>.</a:t>
            </a:r>
          </a:p>
          <a:p>
            <a:pPr algn="just"/>
            <a:r>
              <a:rPr lang="en-US" dirty="0" smtClean="0"/>
              <a:t>Data </a:t>
            </a:r>
            <a:r>
              <a:rPr lang="en-US" dirty="0"/>
              <a:t>is Encapsulated with the necessary protocol information as it </a:t>
            </a:r>
            <a:r>
              <a:rPr lang="en-US" dirty="0" smtClean="0"/>
              <a:t>moves down </a:t>
            </a:r>
            <a:r>
              <a:rPr lang="en-US" dirty="0"/>
              <a:t>the layers before network transit.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38</a:t>
            </a:fld>
            <a:endParaRPr lang="en-US"/>
          </a:p>
        </p:txBody>
      </p:sp>
    </p:spTree>
    <p:extLst>
      <p:ext uri="{BB962C8B-B14F-4D97-AF65-F5344CB8AC3E}">
        <p14:creationId xmlns:p14="http://schemas.microsoft.com/office/powerpoint/2010/main" xmlns="" val="2946747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Group</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39</a:t>
            </a:fld>
            <a:endParaRPr lang="en-US"/>
          </a:p>
        </p:txBody>
      </p:sp>
      <p:pic>
        <p:nvPicPr>
          <p:cNvPr id="5" name="Content Placeholder 4"/>
          <p:cNvPicPr>
            <a:picLocks noGrp="1" noChangeAspect="1"/>
          </p:cNvPicPr>
          <p:nvPr>
            <p:ph idx="1"/>
          </p:nvPr>
        </p:nvPicPr>
        <p:blipFill>
          <a:blip r:embed="rId2">
            <a:biLevel thresh="25000"/>
          </a:blip>
          <a:stretch>
            <a:fillRect/>
          </a:stretch>
        </p:blipFill>
        <p:spPr>
          <a:xfrm>
            <a:off x="3171266" y="1837817"/>
            <a:ext cx="8414867" cy="4351338"/>
          </a:xfrm>
          <a:prstGeom prst="rect">
            <a:avLst/>
          </a:prstGeom>
          <a:solidFill>
            <a:schemeClr val="tx1"/>
          </a:solidFill>
        </p:spPr>
      </p:pic>
      <p:sp>
        <p:nvSpPr>
          <p:cNvPr id="7" name="TextBox 6"/>
          <p:cNvSpPr txBox="1"/>
          <p:nvPr/>
        </p:nvSpPr>
        <p:spPr>
          <a:xfrm>
            <a:off x="495300" y="2613025"/>
            <a:ext cx="2463800" cy="3139321"/>
          </a:xfrm>
          <a:prstGeom prst="rect">
            <a:avLst/>
          </a:prstGeom>
          <a:noFill/>
        </p:spPr>
        <p:txBody>
          <a:bodyPr wrap="square" rtlCol="0">
            <a:spAutoFit/>
          </a:bodyPr>
          <a:lstStyle/>
          <a:p>
            <a:pPr algn="just"/>
            <a:r>
              <a:rPr lang="en-US" sz="2000" dirty="0"/>
              <a:t>The OSI model consists of seven layer is further grouped </a:t>
            </a:r>
            <a:r>
              <a:rPr lang="en-US" sz="2000" dirty="0" smtClean="0"/>
              <a:t>according </a:t>
            </a:r>
            <a:r>
              <a:rPr lang="en-US" sz="2000" dirty="0"/>
              <a:t>to their function into three </a:t>
            </a:r>
            <a:r>
              <a:rPr lang="en-US" sz="2000" dirty="0" smtClean="0"/>
              <a:t>groups;</a:t>
            </a:r>
          </a:p>
          <a:p>
            <a:pPr marL="285750" indent="-285750" algn="just">
              <a:buFont typeface="Arial" panose="020B0604020202020204" pitchFamily="34" charset="0"/>
              <a:buChar char="•"/>
            </a:pPr>
            <a:r>
              <a:rPr lang="en-US" sz="2000" b="1" dirty="0" smtClean="0"/>
              <a:t>Network Group</a:t>
            </a:r>
          </a:p>
          <a:p>
            <a:pPr marL="285750" indent="-285750" algn="just">
              <a:buFont typeface="Arial" panose="020B0604020202020204" pitchFamily="34" charset="0"/>
              <a:buChar char="•"/>
            </a:pPr>
            <a:r>
              <a:rPr lang="en-US" sz="2000" b="1" dirty="0" smtClean="0"/>
              <a:t>Transport Group</a:t>
            </a:r>
          </a:p>
          <a:p>
            <a:pPr marL="285750" indent="-285750" algn="just">
              <a:buFont typeface="Arial" panose="020B0604020202020204" pitchFamily="34" charset="0"/>
              <a:buChar char="•"/>
            </a:pPr>
            <a:r>
              <a:rPr lang="en-US" sz="2000" b="1" dirty="0" smtClean="0"/>
              <a:t>Application </a:t>
            </a:r>
            <a:r>
              <a:rPr lang="en-US" sz="2000" b="1" dirty="0"/>
              <a:t>Group</a:t>
            </a:r>
          </a:p>
          <a:p>
            <a:endParaRPr lang="en-US" dirty="0"/>
          </a:p>
        </p:txBody>
      </p:sp>
    </p:spTree>
    <p:extLst>
      <p:ext uri="{BB962C8B-B14F-4D97-AF65-F5344CB8AC3E}">
        <p14:creationId xmlns:p14="http://schemas.microsoft.com/office/powerpoint/2010/main" xmlns="" val="377385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dirty="0"/>
              <a:t>By the end of course, the students shall be able </a:t>
            </a:r>
            <a:r>
              <a:rPr lang="en-US" sz="3200" dirty="0" smtClean="0"/>
              <a:t>to: </a:t>
            </a:r>
            <a:endParaRPr lang="en-US" sz="3200" dirty="0"/>
          </a:p>
          <a:p>
            <a:pPr marL="0" indent="0" algn="just">
              <a:buNone/>
            </a:pPr>
            <a:r>
              <a:rPr lang="en-US" sz="3200" dirty="0"/>
              <a:t>1. Understand the requirement of theoretical &amp; practical aspect of computer network. </a:t>
            </a:r>
          </a:p>
          <a:p>
            <a:pPr marL="0" indent="0" algn="just">
              <a:buNone/>
            </a:pPr>
            <a:r>
              <a:rPr lang="en-US" sz="3200" dirty="0"/>
              <a:t>2. Understand the network traffic in computer network. </a:t>
            </a:r>
          </a:p>
          <a:p>
            <a:pPr marL="0" indent="0" algn="just">
              <a:buNone/>
            </a:pPr>
            <a:r>
              <a:rPr lang="en-US" sz="3200" dirty="0"/>
              <a:t>3. Describe various protocols used in network. </a:t>
            </a:r>
          </a:p>
          <a:p>
            <a:pPr marL="0" indent="0" algn="just">
              <a:buNone/>
            </a:pPr>
            <a:r>
              <a:rPr lang="en-US" sz="3200" dirty="0"/>
              <a:t>4. Describe the concept of computer network security. </a:t>
            </a:r>
          </a:p>
          <a:p>
            <a:pPr marL="0" indent="0" algn="just">
              <a:buNone/>
            </a:pPr>
            <a:r>
              <a:rPr lang="en-US" sz="3200" dirty="0"/>
              <a:t>5. Understand the different wired </a:t>
            </a:r>
            <a:r>
              <a:rPr lang="en-US" sz="3200" dirty="0" smtClean="0"/>
              <a:t>&amp; wireless </a:t>
            </a:r>
            <a:r>
              <a:rPr lang="en-US" sz="3200" dirty="0"/>
              <a:t>LAN </a:t>
            </a:r>
            <a:r>
              <a:rPr lang="en-US" sz="3200" dirty="0" smtClean="0"/>
              <a:t>standards &amp; </a:t>
            </a:r>
            <a:r>
              <a:rPr lang="en-US" sz="3200" dirty="0"/>
              <a:t>Routers.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4</a:t>
            </a:fld>
            <a:endParaRPr lang="en-US"/>
          </a:p>
        </p:txBody>
      </p:sp>
    </p:spTree>
    <p:extLst>
      <p:ext uri="{BB962C8B-B14F-4D97-AF65-F5344CB8AC3E}">
        <p14:creationId xmlns:p14="http://schemas.microsoft.com/office/powerpoint/2010/main" xmlns="" val="3726579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6810"/>
          </a:xfrm>
        </p:spPr>
        <p:txBody>
          <a:bodyPr>
            <a:normAutofit fontScale="90000"/>
          </a:bodyPr>
          <a:lstStyle/>
          <a:p>
            <a:r>
              <a:rPr lang="en-US" dirty="0"/>
              <a:t>The OSI Reference Model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40</a:t>
            </a:fld>
            <a:endParaRPr lang="en-US"/>
          </a:p>
        </p:txBody>
      </p:sp>
      <p:pic>
        <p:nvPicPr>
          <p:cNvPr id="1026" name="Picture 2" descr="http://flylib.com/books/2/566/1/html/2/images/goleniewski_fig05-0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14854" y="1138936"/>
            <a:ext cx="8229600" cy="5552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111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4347"/>
          </a:xfrm>
        </p:spPr>
        <p:txBody>
          <a:bodyPr/>
          <a:lstStyle/>
          <a:p>
            <a:r>
              <a:rPr lang="en-US" dirty="0" smtClean="0"/>
              <a:t>The Physical Layer</a:t>
            </a:r>
            <a:endParaRPr lang="en-US" dirty="0"/>
          </a:p>
        </p:txBody>
      </p:sp>
      <p:sp>
        <p:nvSpPr>
          <p:cNvPr id="3" name="Content Placeholder 2"/>
          <p:cNvSpPr>
            <a:spLocks noGrp="1"/>
          </p:cNvSpPr>
          <p:nvPr>
            <p:ph idx="1"/>
          </p:nvPr>
        </p:nvSpPr>
        <p:spPr>
          <a:xfrm>
            <a:off x="838200" y="1109472"/>
            <a:ext cx="10515600" cy="5612003"/>
          </a:xfrm>
        </p:spPr>
        <p:txBody>
          <a:bodyPr>
            <a:normAutofit/>
          </a:bodyPr>
          <a:lstStyle/>
          <a:p>
            <a:pPr algn="just"/>
            <a:r>
              <a:rPr lang="en-US" sz="3000" dirty="0"/>
              <a:t>This is lowermost layer of the OSI model. </a:t>
            </a:r>
            <a:r>
              <a:rPr lang="en-US" sz="3000" dirty="0" smtClean="0"/>
              <a:t>It provides </a:t>
            </a:r>
            <a:r>
              <a:rPr lang="en-US" sz="3000" dirty="0"/>
              <a:t>the electrical and </a:t>
            </a:r>
            <a:r>
              <a:rPr lang="en-US" sz="3000" dirty="0" smtClean="0"/>
              <a:t>mechanical interface </a:t>
            </a:r>
            <a:r>
              <a:rPr lang="en-US" sz="3000" dirty="0"/>
              <a:t>to the network medium (cable).</a:t>
            </a:r>
          </a:p>
          <a:p>
            <a:pPr algn="just"/>
            <a:r>
              <a:rPr lang="en-US" sz="3000" dirty="0" smtClean="0"/>
              <a:t>This </a:t>
            </a:r>
            <a:r>
              <a:rPr lang="en-US" sz="3000" dirty="0"/>
              <a:t>layer consists of simply the wire or </a:t>
            </a:r>
            <a:r>
              <a:rPr lang="en-US" sz="3000" dirty="0" smtClean="0"/>
              <a:t>media by </a:t>
            </a:r>
            <a:r>
              <a:rPr lang="en-US" sz="3000" dirty="0"/>
              <a:t>which the network signals are conducted</a:t>
            </a:r>
            <a:r>
              <a:rPr lang="en-US" sz="3000" dirty="0" smtClean="0"/>
              <a:t>. Physical </a:t>
            </a:r>
            <a:r>
              <a:rPr lang="en-US" sz="3000" dirty="0"/>
              <a:t>layer includes hardware (wire, </a:t>
            </a:r>
            <a:r>
              <a:rPr lang="en-US" sz="3000" dirty="0" smtClean="0"/>
              <a:t>plugs and </a:t>
            </a:r>
            <a:r>
              <a:rPr lang="en-US" sz="3000" dirty="0"/>
              <a:t>sockets </a:t>
            </a:r>
            <a:r>
              <a:rPr lang="en-US" sz="3000" dirty="0" smtClean="0"/>
              <a:t>etc.).</a:t>
            </a:r>
          </a:p>
          <a:p>
            <a:pPr algn="just"/>
            <a:r>
              <a:rPr lang="en-US" sz="3000" dirty="0"/>
              <a:t>In other words, this layer represent </a:t>
            </a:r>
            <a:r>
              <a:rPr lang="en-US" sz="3000" dirty="0" smtClean="0"/>
              <a:t>the physical </a:t>
            </a:r>
            <a:r>
              <a:rPr lang="en-US" sz="3000" dirty="0"/>
              <a:t>aspects of the network such as </a:t>
            </a:r>
            <a:r>
              <a:rPr lang="en-US" sz="3000" dirty="0" smtClean="0"/>
              <a:t>cable and </a:t>
            </a:r>
            <a:r>
              <a:rPr lang="en-US" sz="3000" dirty="0"/>
              <a:t>connectors.</a:t>
            </a:r>
          </a:p>
          <a:p>
            <a:pPr algn="just"/>
            <a:r>
              <a:rPr lang="en-US" sz="3000" dirty="0" smtClean="0"/>
              <a:t>The </a:t>
            </a:r>
            <a:r>
              <a:rPr lang="en-US" sz="3000" dirty="0"/>
              <a:t>basic functions of this layer are </a:t>
            </a:r>
            <a:r>
              <a:rPr lang="en-US" sz="3000" dirty="0" smtClean="0"/>
              <a:t>handles voltages</a:t>
            </a:r>
            <a:r>
              <a:rPr lang="en-US" sz="3000" dirty="0"/>
              <a:t>, electrical pulses, connectors </a:t>
            </a:r>
            <a:r>
              <a:rPr lang="en-US" sz="3000" dirty="0" smtClean="0"/>
              <a:t>and switches </a:t>
            </a:r>
            <a:r>
              <a:rPr lang="en-US" sz="3000" dirty="0"/>
              <a:t>so that data can be transmitted </a:t>
            </a:r>
            <a:r>
              <a:rPr lang="en-US" sz="3000" dirty="0" smtClean="0"/>
              <a:t>from one </a:t>
            </a:r>
            <a:r>
              <a:rPr lang="en-US" sz="3000" dirty="0"/>
              <a:t>network device to another.</a:t>
            </a:r>
          </a:p>
        </p:txBody>
      </p:sp>
      <p:sp>
        <p:nvSpPr>
          <p:cNvPr id="4" name="Slide Number Placeholder 3"/>
          <p:cNvSpPr>
            <a:spLocks noGrp="1"/>
          </p:cNvSpPr>
          <p:nvPr>
            <p:ph type="sldNum" sz="quarter" idx="12"/>
          </p:nvPr>
        </p:nvSpPr>
        <p:spPr/>
        <p:txBody>
          <a:bodyPr/>
          <a:lstStyle/>
          <a:p>
            <a:fld id="{DBC07081-7272-470F-BCAA-36563EDCC3FD}" type="slidenum">
              <a:rPr lang="en-US" smtClean="0"/>
              <a:pPr/>
              <a:t>41</a:t>
            </a:fld>
            <a:endParaRPr lang="en-US"/>
          </a:p>
        </p:txBody>
      </p:sp>
    </p:spTree>
    <p:extLst>
      <p:ext uri="{BB962C8B-B14F-4D97-AF65-F5344CB8AC3E}">
        <p14:creationId xmlns:p14="http://schemas.microsoft.com/office/powerpoint/2010/main" xmlns="" val="3461367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771"/>
          </a:xfrm>
        </p:spPr>
        <p:txBody>
          <a:bodyPr/>
          <a:lstStyle/>
          <a:p>
            <a:r>
              <a:rPr lang="en-US" dirty="0" smtClean="0"/>
              <a:t>The Data Link Layer</a:t>
            </a:r>
            <a:endParaRPr lang="en-US" dirty="0"/>
          </a:p>
        </p:txBody>
      </p:sp>
      <p:sp>
        <p:nvSpPr>
          <p:cNvPr id="3" name="Content Placeholder 2"/>
          <p:cNvSpPr>
            <a:spLocks noGrp="1"/>
          </p:cNvSpPr>
          <p:nvPr>
            <p:ph idx="1"/>
          </p:nvPr>
        </p:nvSpPr>
        <p:spPr>
          <a:xfrm>
            <a:off x="838200" y="1072896"/>
            <a:ext cx="10515600" cy="5648579"/>
          </a:xfrm>
        </p:spPr>
        <p:txBody>
          <a:bodyPr>
            <a:normAutofit/>
          </a:bodyPr>
          <a:lstStyle/>
          <a:p>
            <a:pPr algn="just"/>
            <a:r>
              <a:rPr lang="en-US" sz="3000" dirty="0" smtClean="0"/>
              <a:t>The </a:t>
            </a:r>
            <a:r>
              <a:rPr lang="en-US" sz="3000" dirty="0"/>
              <a:t>data link layer provides access to the networking media and </a:t>
            </a:r>
            <a:r>
              <a:rPr lang="en-US" sz="3000" dirty="0" smtClean="0"/>
              <a:t>physical transmission </a:t>
            </a:r>
            <a:r>
              <a:rPr lang="en-US" sz="3000" dirty="0"/>
              <a:t>across the media and this enables the data to locate </a:t>
            </a:r>
            <a:r>
              <a:rPr lang="en-US" sz="3000" dirty="0" smtClean="0"/>
              <a:t>its intended </a:t>
            </a:r>
            <a:r>
              <a:rPr lang="en-US" sz="3000" dirty="0"/>
              <a:t>destination on a network.</a:t>
            </a:r>
          </a:p>
          <a:p>
            <a:pPr algn="just"/>
            <a:r>
              <a:rPr lang="en-US" sz="3000" dirty="0" smtClean="0"/>
              <a:t>The </a:t>
            </a:r>
            <a:r>
              <a:rPr lang="en-US" sz="3000" dirty="0"/>
              <a:t>data link layer provides reliable transit of data across a physical </a:t>
            </a:r>
            <a:r>
              <a:rPr lang="en-US" sz="3000" dirty="0" smtClean="0"/>
              <a:t>link by </a:t>
            </a:r>
            <a:r>
              <a:rPr lang="en-US" sz="3000" dirty="0"/>
              <a:t>using the Media Access Control (MAC) addresses.</a:t>
            </a:r>
          </a:p>
          <a:p>
            <a:pPr algn="just"/>
            <a:r>
              <a:rPr lang="en-US" sz="3000" dirty="0" smtClean="0"/>
              <a:t>The </a:t>
            </a:r>
            <a:r>
              <a:rPr lang="en-US" sz="3000" dirty="0"/>
              <a:t>data link layer uses the MAC address to define a hardware or </a:t>
            </a:r>
            <a:r>
              <a:rPr lang="en-US" sz="3000" dirty="0" smtClean="0"/>
              <a:t>data link </a:t>
            </a:r>
            <a:r>
              <a:rPr lang="en-US" sz="3000" dirty="0"/>
              <a:t>address in order for multiple stations to share the same medium </a:t>
            </a:r>
            <a:r>
              <a:rPr lang="en-US" sz="3000" dirty="0" smtClean="0"/>
              <a:t>and still </a:t>
            </a:r>
            <a:r>
              <a:rPr lang="en-US" sz="3000" dirty="0"/>
              <a:t>uniquely identify each other.</a:t>
            </a:r>
          </a:p>
          <a:p>
            <a:pPr algn="just"/>
            <a:r>
              <a:rPr lang="en-US" sz="3000" dirty="0" smtClean="0"/>
              <a:t>Concerned </a:t>
            </a:r>
            <a:r>
              <a:rPr lang="en-US" sz="3000" dirty="0"/>
              <a:t>with network topology, network access, error notification</a:t>
            </a:r>
            <a:r>
              <a:rPr lang="en-US" sz="3000" dirty="0" smtClean="0"/>
              <a:t>, ordered </a:t>
            </a:r>
            <a:r>
              <a:rPr lang="en-US" sz="3000" dirty="0"/>
              <a:t>delivery of frames, and flow control</a:t>
            </a: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42</a:t>
            </a:fld>
            <a:endParaRPr lang="en-US"/>
          </a:p>
        </p:txBody>
      </p:sp>
    </p:spTree>
    <p:extLst>
      <p:ext uri="{BB962C8B-B14F-4D97-AF65-F5344CB8AC3E}">
        <p14:creationId xmlns:p14="http://schemas.microsoft.com/office/powerpoint/2010/main" xmlns="" val="3376971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normAutofit/>
          </a:bodyPr>
          <a:lstStyle/>
          <a:p>
            <a:r>
              <a:rPr lang="en-US" dirty="0" smtClean="0"/>
              <a:t>The Network Layer</a:t>
            </a:r>
            <a:endParaRPr lang="en-US" dirty="0"/>
          </a:p>
        </p:txBody>
      </p:sp>
      <p:sp>
        <p:nvSpPr>
          <p:cNvPr id="3" name="Content Placeholder 2"/>
          <p:cNvSpPr>
            <a:spLocks noGrp="1"/>
          </p:cNvSpPr>
          <p:nvPr>
            <p:ph idx="1"/>
          </p:nvPr>
        </p:nvSpPr>
        <p:spPr>
          <a:xfrm>
            <a:off x="838200" y="1146048"/>
            <a:ext cx="10515600" cy="5575427"/>
          </a:xfrm>
        </p:spPr>
        <p:txBody>
          <a:bodyPr>
            <a:normAutofit/>
          </a:bodyPr>
          <a:lstStyle/>
          <a:p>
            <a:pPr algn="just"/>
            <a:r>
              <a:rPr lang="en-US" sz="3200" dirty="0" smtClean="0"/>
              <a:t>This </a:t>
            </a:r>
            <a:r>
              <a:rPr lang="en-US" sz="3200" dirty="0"/>
              <a:t>layer establishes the route between </a:t>
            </a:r>
            <a:r>
              <a:rPr lang="en-US" sz="3200" dirty="0" smtClean="0"/>
              <a:t>the sending </a:t>
            </a:r>
            <a:r>
              <a:rPr lang="en-US" sz="3200" dirty="0"/>
              <a:t>and receiving stations.</a:t>
            </a:r>
            <a:endParaRPr lang="en-US" sz="3200" dirty="0" smtClean="0"/>
          </a:p>
          <a:p>
            <a:pPr algn="just"/>
            <a:r>
              <a:rPr lang="en-US" sz="3200" dirty="0"/>
              <a:t>It handles the routing of data (sending in </a:t>
            </a:r>
            <a:r>
              <a:rPr lang="en-US" sz="3200" dirty="0" smtClean="0"/>
              <a:t>the right </a:t>
            </a:r>
            <a:r>
              <a:rPr lang="en-US" sz="3200" dirty="0"/>
              <a:t>direction to the right destination </a:t>
            </a:r>
            <a:r>
              <a:rPr lang="en-US" sz="3200" dirty="0" smtClean="0"/>
              <a:t>on outgoing </a:t>
            </a:r>
            <a:r>
              <a:rPr lang="en-US" sz="3200" dirty="0"/>
              <a:t>transmissions and receiving </a:t>
            </a:r>
            <a:r>
              <a:rPr lang="en-US" sz="3200" dirty="0" smtClean="0"/>
              <a:t>incoming transmission </a:t>
            </a:r>
            <a:r>
              <a:rPr lang="en-US" sz="3200" dirty="0"/>
              <a:t>at the packet). The layer </a:t>
            </a:r>
            <a:r>
              <a:rPr lang="en-US" sz="3200" dirty="0" smtClean="0"/>
              <a:t>does routing </a:t>
            </a:r>
            <a:r>
              <a:rPr lang="en-US" sz="3200" dirty="0"/>
              <a:t>&amp; forwarding of data.</a:t>
            </a:r>
            <a:endParaRPr lang="en-US" sz="3200" dirty="0" smtClean="0"/>
          </a:p>
          <a:p>
            <a:pPr algn="just"/>
            <a:r>
              <a:rPr lang="en-US" sz="3200" dirty="0" smtClean="0"/>
              <a:t>The </a:t>
            </a:r>
            <a:r>
              <a:rPr lang="en-US" sz="3200" dirty="0"/>
              <a:t>network layer also defines how to fragment a packet into </a:t>
            </a:r>
            <a:r>
              <a:rPr lang="en-US" sz="3200" dirty="0" smtClean="0"/>
              <a:t>smaller packets </a:t>
            </a:r>
            <a:r>
              <a:rPr lang="en-US" sz="3200" dirty="0"/>
              <a:t>to accommodate different media.</a:t>
            </a:r>
          </a:p>
          <a:p>
            <a:pPr algn="just"/>
            <a:r>
              <a:rPr lang="en-US" sz="3200" dirty="0" smtClean="0"/>
              <a:t>This </a:t>
            </a:r>
            <a:r>
              <a:rPr lang="en-US" sz="3200" dirty="0"/>
              <a:t>layer </a:t>
            </a:r>
            <a:r>
              <a:rPr lang="en-US" sz="3200" dirty="0" smtClean="0"/>
              <a:t>uses </a:t>
            </a:r>
            <a:r>
              <a:rPr lang="en-US" sz="3200" dirty="0"/>
              <a:t>the Internet protocol (IP).</a:t>
            </a:r>
          </a:p>
        </p:txBody>
      </p:sp>
      <p:sp>
        <p:nvSpPr>
          <p:cNvPr id="4" name="Slide Number Placeholder 3"/>
          <p:cNvSpPr>
            <a:spLocks noGrp="1"/>
          </p:cNvSpPr>
          <p:nvPr>
            <p:ph type="sldNum" sz="quarter" idx="12"/>
          </p:nvPr>
        </p:nvSpPr>
        <p:spPr/>
        <p:txBody>
          <a:bodyPr/>
          <a:lstStyle/>
          <a:p>
            <a:fld id="{DBC07081-7272-470F-BCAA-36563EDCC3FD}" type="slidenum">
              <a:rPr lang="en-US" smtClean="0"/>
              <a:pPr/>
              <a:t>43</a:t>
            </a:fld>
            <a:endParaRPr lang="en-US"/>
          </a:p>
        </p:txBody>
      </p:sp>
    </p:spTree>
    <p:extLst>
      <p:ext uri="{BB962C8B-B14F-4D97-AF65-F5344CB8AC3E}">
        <p14:creationId xmlns:p14="http://schemas.microsoft.com/office/powerpoint/2010/main" xmlns="" val="2700205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The Transport Layer</a:t>
            </a:r>
            <a:endParaRPr lang="en-US" dirty="0"/>
          </a:p>
        </p:txBody>
      </p:sp>
      <p:sp>
        <p:nvSpPr>
          <p:cNvPr id="3" name="Content Placeholder 2"/>
          <p:cNvSpPr>
            <a:spLocks noGrp="1"/>
          </p:cNvSpPr>
          <p:nvPr>
            <p:ph idx="1"/>
          </p:nvPr>
        </p:nvSpPr>
        <p:spPr>
          <a:xfrm>
            <a:off x="838200" y="1133856"/>
            <a:ext cx="10515600" cy="5587619"/>
          </a:xfrm>
        </p:spPr>
        <p:txBody>
          <a:bodyPr>
            <a:normAutofit fontScale="92500"/>
          </a:bodyPr>
          <a:lstStyle/>
          <a:p>
            <a:pPr algn="just"/>
            <a:r>
              <a:rPr lang="en-US" dirty="0" smtClean="0"/>
              <a:t>The transport layer </a:t>
            </a:r>
            <a:r>
              <a:rPr lang="en-US" dirty="0"/>
              <a:t>is </a:t>
            </a:r>
            <a:r>
              <a:rPr lang="en-US" dirty="0" smtClean="0"/>
              <a:t>responsible for </a:t>
            </a:r>
            <a:r>
              <a:rPr lang="en-US" dirty="0"/>
              <a:t>constructing stream of data packets</a:t>
            </a:r>
            <a:r>
              <a:rPr lang="en-US" dirty="0" smtClean="0"/>
              <a:t>, sending </a:t>
            </a:r>
            <a:r>
              <a:rPr lang="en-US" dirty="0"/>
              <a:t>and checking for correct delivery.</a:t>
            </a:r>
          </a:p>
          <a:p>
            <a:pPr algn="just"/>
            <a:r>
              <a:rPr lang="en-US" dirty="0" smtClean="0"/>
              <a:t>This </a:t>
            </a:r>
            <a:r>
              <a:rPr lang="en-US" dirty="0"/>
              <a:t>layer manages the end to end control (</a:t>
            </a:r>
            <a:r>
              <a:rPr lang="en-US" dirty="0" smtClean="0"/>
              <a:t>for example </a:t>
            </a:r>
            <a:r>
              <a:rPr lang="en-US" dirty="0"/>
              <a:t>determining whether all packets </a:t>
            </a:r>
            <a:r>
              <a:rPr lang="en-US" dirty="0" smtClean="0"/>
              <a:t>have arrived</a:t>
            </a:r>
            <a:r>
              <a:rPr lang="en-US" dirty="0"/>
              <a:t>) and error checking</a:t>
            </a:r>
            <a:r>
              <a:rPr lang="en-US" dirty="0" smtClean="0"/>
              <a:t>.</a:t>
            </a:r>
          </a:p>
          <a:p>
            <a:pPr algn="just"/>
            <a:r>
              <a:rPr lang="en-US" dirty="0" smtClean="0"/>
              <a:t>The </a:t>
            </a:r>
            <a:r>
              <a:rPr lang="en-US" dirty="0"/>
              <a:t>transport layer ensures data is </a:t>
            </a:r>
            <a:r>
              <a:rPr lang="en-US" dirty="0" smtClean="0"/>
              <a:t>successfully sent </a:t>
            </a:r>
            <a:r>
              <a:rPr lang="en-US" dirty="0"/>
              <a:t>and received between two nodes.</a:t>
            </a:r>
          </a:p>
          <a:p>
            <a:pPr algn="just"/>
            <a:r>
              <a:rPr lang="en-US" dirty="0" smtClean="0"/>
              <a:t>If </a:t>
            </a:r>
            <a:r>
              <a:rPr lang="en-US" dirty="0"/>
              <a:t>data is sent incorrectly, this layer has </a:t>
            </a:r>
            <a:r>
              <a:rPr lang="en-US" dirty="0" smtClean="0"/>
              <a:t>the responsibility </a:t>
            </a:r>
            <a:r>
              <a:rPr lang="en-US" dirty="0"/>
              <a:t>to ask for retransmission of </a:t>
            </a:r>
            <a:r>
              <a:rPr lang="en-US" dirty="0" smtClean="0"/>
              <a:t>the data.</a:t>
            </a:r>
          </a:p>
          <a:p>
            <a:pPr algn="just"/>
            <a:r>
              <a:rPr lang="en-US" dirty="0" smtClean="0"/>
              <a:t>Specially </a:t>
            </a:r>
            <a:r>
              <a:rPr lang="en-US" dirty="0"/>
              <a:t>it provides a reliable </a:t>
            </a:r>
            <a:r>
              <a:rPr lang="en-US" dirty="0" smtClean="0"/>
              <a:t>network independent </a:t>
            </a:r>
            <a:r>
              <a:rPr lang="en-US" dirty="0"/>
              <a:t>message interchange service to </a:t>
            </a:r>
            <a:r>
              <a:rPr lang="en-US" dirty="0" smtClean="0"/>
              <a:t>the application </a:t>
            </a:r>
            <a:r>
              <a:rPr lang="en-US" dirty="0"/>
              <a:t>group.</a:t>
            </a:r>
          </a:p>
          <a:p>
            <a:pPr algn="just"/>
            <a:r>
              <a:rPr lang="en-US" dirty="0" smtClean="0"/>
              <a:t>This </a:t>
            </a:r>
            <a:r>
              <a:rPr lang="en-US" dirty="0"/>
              <a:t>layer acts as an interface between </a:t>
            </a:r>
            <a:r>
              <a:rPr lang="en-US" dirty="0" smtClean="0"/>
              <a:t>the bottom </a:t>
            </a:r>
            <a:r>
              <a:rPr lang="en-US" dirty="0"/>
              <a:t>and top three layers.</a:t>
            </a:r>
          </a:p>
          <a:p>
            <a:pPr algn="just"/>
            <a:r>
              <a:rPr lang="en-US" dirty="0" smtClean="0"/>
              <a:t>This </a:t>
            </a:r>
            <a:r>
              <a:rPr lang="en-US" dirty="0"/>
              <a:t>layer </a:t>
            </a:r>
            <a:r>
              <a:rPr lang="en-US" dirty="0" smtClean="0"/>
              <a:t>uses </a:t>
            </a:r>
            <a:r>
              <a:rPr lang="en-US" dirty="0"/>
              <a:t>of TCP (Transmission Control Protocol</a:t>
            </a:r>
            <a:r>
              <a:rPr lang="en-US" dirty="0" smtClean="0"/>
              <a:t>) &amp; </a:t>
            </a:r>
            <a:r>
              <a:rPr lang="en-US" dirty="0"/>
              <a:t>UDP (</a:t>
            </a:r>
            <a:r>
              <a:rPr lang="en-US" dirty="0" smtClean="0"/>
              <a:t>User Datagram Protocol).</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44</a:t>
            </a:fld>
            <a:endParaRPr lang="en-US"/>
          </a:p>
        </p:txBody>
      </p:sp>
    </p:spTree>
    <p:extLst>
      <p:ext uri="{BB962C8B-B14F-4D97-AF65-F5344CB8AC3E}">
        <p14:creationId xmlns:p14="http://schemas.microsoft.com/office/powerpoint/2010/main" xmlns="" val="2438757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smtClean="0"/>
              <a:t>The Session Layer</a:t>
            </a:r>
            <a:endParaRPr lang="en-US" dirty="0"/>
          </a:p>
        </p:txBody>
      </p:sp>
      <p:sp>
        <p:nvSpPr>
          <p:cNvPr id="3" name="Content Placeholder 2"/>
          <p:cNvSpPr>
            <a:spLocks noGrp="1"/>
          </p:cNvSpPr>
          <p:nvPr>
            <p:ph idx="1"/>
          </p:nvPr>
        </p:nvSpPr>
        <p:spPr>
          <a:xfrm>
            <a:off x="838200" y="1146048"/>
            <a:ext cx="10515600" cy="5575427"/>
          </a:xfrm>
        </p:spPr>
        <p:txBody>
          <a:bodyPr>
            <a:normAutofit/>
          </a:bodyPr>
          <a:lstStyle/>
          <a:p>
            <a:pPr algn="just"/>
            <a:r>
              <a:rPr lang="en-US" sz="3200" dirty="0" smtClean="0"/>
              <a:t>The </a:t>
            </a:r>
            <a:r>
              <a:rPr lang="en-US" sz="3200" dirty="0"/>
              <a:t>session layer defines how to start, control and end conversations (</a:t>
            </a:r>
            <a:r>
              <a:rPr lang="en-US" sz="3200" dirty="0" smtClean="0"/>
              <a:t>called sessions</a:t>
            </a:r>
            <a:r>
              <a:rPr lang="en-US" sz="3200" dirty="0"/>
              <a:t>) between applications.</a:t>
            </a:r>
          </a:p>
          <a:p>
            <a:pPr algn="just"/>
            <a:r>
              <a:rPr lang="en-US" sz="3200" dirty="0" smtClean="0"/>
              <a:t>This </a:t>
            </a:r>
            <a:r>
              <a:rPr lang="en-US" sz="3200" dirty="0"/>
              <a:t>includes the control and management of multiple bi-directional </a:t>
            </a:r>
            <a:r>
              <a:rPr lang="en-US" sz="3200" dirty="0" smtClean="0"/>
              <a:t>messages using </a:t>
            </a:r>
            <a:r>
              <a:rPr lang="en-US" sz="3200" dirty="0"/>
              <a:t>dialogue control.</a:t>
            </a:r>
          </a:p>
          <a:p>
            <a:pPr algn="just"/>
            <a:r>
              <a:rPr lang="en-US" sz="3200" dirty="0" smtClean="0"/>
              <a:t>It </a:t>
            </a:r>
            <a:r>
              <a:rPr lang="en-US" sz="3200" dirty="0"/>
              <a:t>also synchronizes dialogue between two hosts' presentation layers </a:t>
            </a:r>
            <a:r>
              <a:rPr lang="en-US" sz="3200" dirty="0" smtClean="0"/>
              <a:t>and manages </a:t>
            </a:r>
            <a:r>
              <a:rPr lang="en-US" sz="3200" dirty="0"/>
              <a:t>their data exchange.</a:t>
            </a:r>
          </a:p>
          <a:p>
            <a:pPr algn="just"/>
            <a:r>
              <a:rPr lang="en-US" sz="3200" dirty="0" smtClean="0"/>
              <a:t>The </a:t>
            </a:r>
            <a:r>
              <a:rPr lang="en-US" sz="3200" dirty="0"/>
              <a:t>session layer offers provisions for efficient data transfer</a:t>
            </a:r>
            <a:r>
              <a:rPr lang="en-US" sz="3200" dirty="0" smtClean="0"/>
              <a:t>.</a:t>
            </a:r>
          </a:p>
          <a:p>
            <a:pPr algn="just"/>
            <a:r>
              <a:rPr lang="en-US" sz="3200" dirty="0" smtClean="0"/>
              <a:t>This </a:t>
            </a:r>
            <a:r>
              <a:rPr lang="en-US" sz="3200" dirty="0"/>
              <a:t>layer </a:t>
            </a:r>
            <a:r>
              <a:rPr lang="en-US" sz="3200" dirty="0" smtClean="0"/>
              <a:t>uses </a:t>
            </a:r>
            <a:r>
              <a:rPr lang="en-US" sz="3200" dirty="0"/>
              <a:t>POP, TCP/IP protocols.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45</a:t>
            </a:fld>
            <a:endParaRPr lang="en-US"/>
          </a:p>
        </p:txBody>
      </p:sp>
    </p:spTree>
    <p:extLst>
      <p:ext uri="{BB962C8B-B14F-4D97-AF65-F5344CB8AC3E}">
        <p14:creationId xmlns:p14="http://schemas.microsoft.com/office/powerpoint/2010/main" xmlns="" val="3819722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The Presentation Layer</a:t>
            </a:r>
            <a:endParaRPr lang="en-US" dirty="0"/>
          </a:p>
        </p:txBody>
      </p:sp>
      <p:sp>
        <p:nvSpPr>
          <p:cNvPr id="3" name="Content Placeholder 2"/>
          <p:cNvSpPr>
            <a:spLocks noGrp="1"/>
          </p:cNvSpPr>
          <p:nvPr>
            <p:ph idx="1"/>
          </p:nvPr>
        </p:nvSpPr>
        <p:spPr>
          <a:xfrm>
            <a:off x="838200" y="1133856"/>
            <a:ext cx="10515600" cy="5587619"/>
          </a:xfrm>
        </p:spPr>
        <p:txBody>
          <a:bodyPr>
            <a:normAutofit/>
          </a:bodyPr>
          <a:lstStyle/>
          <a:p>
            <a:pPr algn="just"/>
            <a:r>
              <a:rPr lang="en-US" sz="3200" dirty="0" smtClean="0"/>
              <a:t>The </a:t>
            </a:r>
            <a:r>
              <a:rPr lang="en-US" sz="3200" dirty="0"/>
              <a:t>presentation layer ensures that the information that the </a:t>
            </a:r>
            <a:r>
              <a:rPr lang="en-US" sz="3200" dirty="0" smtClean="0"/>
              <a:t>application layer </a:t>
            </a:r>
            <a:r>
              <a:rPr lang="en-US" sz="3200" dirty="0"/>
              <a:t>of one system sends out is readable by the application layer </a:t>
            </a:r>
            <a:r>
              <a:rPr lang="en-US" sz="3200" dirty="0" smtClean="0"/>
              <a:t>of another </a:t>
            </a:r>
            <a:r>
              <a:rPr lang="en-US" sz="3200" dirty="0"/>
              <a:t>system.</a:t>
            </a:r>
          </a:p>
          <a:p>
            <a:pPr algn="just"/>
            <a:r>
              <a:rPr lang="en-US" sz="3200" dirty="0" smtClean="0"/>
              <a:t>If </a:t>
            </a:r>
            <a:r>
              <a:rPr lang="en-US" sz="3200" dirty="0"/>
              <a:t>necessary, the presentation layer translates between multiple </a:t>
            </a:r>
            <a:r>
              <a:rPr lang="en-US" sz="3200" dirty="0" smtClean="0"/>
              <a:t>data formats </a:t>
            </a:r>
            <a:r>
              <a:rPr lang="en-US" sz="3200" dirty="0"/>
              <a:t>by using a common format.</a:t>
            </a:r>
          </a:p>
          <a:p>
            <a:pPr algn="just"/>
            <a:r>
              <a:rPr lang="en-US" sz="3200" dirty="0" smtClean="0"/>
              <a:t>Provides </a:t>
            </a:r>
            <a:r>
              <a:rPr lang="en-US" sz="3200" dirty="0"/>
              <a:t>encryption and compression of data</a:t>
            </a:r>
            <a:r>
              <a:rPr lang="en-US" sz="3200" dirty="0" smtClean="0"/>
              <a:t>.</a:t>
            </a:r>
          </a:p>
          <a:p>
            <a:pPr algn="just"/>
            <a:r>
              <a:rPr lang="en-US" sz="3200" dirty="0" smtClean="0"/>
              <a:t>In </a:t>
            </a:r>
            <a:r>
              <a:rPr lang="en-US" sz="3200" dirty="0"/>
              <a:t>this layer POP, SMTP, FTP protocol </a:t>
            </a:r>
            <a:r>
              <a:rPr lang="en-US" sz="3200" dirty="0" smtClean="0"/>
              <a:t>are used.</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46</a:t>
            </a:fld>
            <a:endParaRPr lang="en-US"/>
          </a:p>
        </p:txBody>
      </p:sp>
    </p:spTree>
    <p:extLst>
      <p:ext uri="{BB962C8B-B14F-4D97-AF65-F5344CB8AC3E}">
        <p14:creationId xmlns:p14="http://schemas.microsoft.com/office/powerpoint/2010/main" xmlns="" val="3874230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The Application Layer</a:t>
            </a:r>
            <a:endParaRPr lang="en-US" dirty="0"/>
          </a:p>
        </p:txBody>
      </p:sp>
      <p:sp>
        <p:nvSpPr>
          <p:cNvPr id="3" name="Content Placeholder 2"/>
          <p:cNvSpPr>
            <a:spLocks noGrp="1"/>
          </p:cNvSpPr>
          <p:nvPr>
            <p:ph idx="1"/>
          </p:nvPr>
        </p:nvSpPr>
        <p:spPr>
          <a:xfrm>
            <a:off x="838200" y="1121664"/>
            <a:ext cx="10515600" cy="5599811"/>
          </a:xfrm>
        </p:spPr>
        <p:txBody>
          <a:bodyPr>
            <a:normAutofit/>
          </a:bodyPr>
          <a:lstStyle/>
          <a:p>
            <a:pPr algn="just"/>
            <a:r>
              <a:rPr lang="en-US" sz="3000" dirty="0" smtClean="0"/>
              <a:t>The </a:t>
            </a:r>
            <a:r>
              <a:rPr lang="en-US" sz="3000" dirty="0"/>
              <a:t>application layer is the OSI layer that is closest to the user.</a:t>
            </a:r>
          </a:p>
          <a:p>
            <a:pPr algn="just"/>
            <a:r>
              <a:rPr lang="en-US" sz="3000" dirty="0" smtClean="0"/>
              <a:t>It </a:t>
            </a:r>
            <a:r>
              <a:rPr lang="en-US" sz="3000" dirty="0"/>
              <a:t>provides network services to the user’s applications.</a:t>
            </a:r>
          </a:p>
          <a:p>
            <a:pPr algn="just"/>
            <a:r>
              <a:rPr lang="en-US" sz="3000" dirty="0" smtClean="0"/>
              <a:t>It </a:t>
            </a:r>
            <a:r>
              <a:rPr lang="en-US" sz="3000" dirty="0"/>
              <a:t>differs from the other layers in that it does not provide services to </a:t>
            </a:r>
            <a:r>
              <a:rPr lang="en-US" sz="3000" dirty="0" smtClean="0"/>
              <a:t>any other </a:t>
            </a:r>
            <a:r>
              <a:rPr lang="en-US" sz="3000" dirty="0"/>
              <a:t>OSI layer, but rather, only to applications outside the OSI model.</a:t>
            </a:r>
          </a:p>
          <a:p>
            <a:pPr algn="just"/>
            <a:r>
              <a:rPr lang="en-US" sz="3000" dirty="0" smtClean="0"/>
              <a:t>Examples </a:t>
            </a:r>
            <a:r>
              <a:rPr lang="en-US" sz="3000" dirty="0"/>
              <a:t>of such applications are spreadsheet programs, word </a:t>
            </a:r>
            <a:r>
              <a:rPr lang="en-US" sz="3000" dirty="0" smtClean="0"/>
              <a:t>processing programs</a:t>
            </a:r>
            <a:r>
              <a:rPr lang="en-US" sz="3000" dirty="0"/>
              <a:t>, and bank terminal programs.</a:t>
            </a:r>
          </a:p>
          <a:p>
            <a:pPr algn="just"/>
            <a:r>
              <a:rPr lang="en-US" sz="3000" dirty="0" smtClean="0"/>
              <a:t>The </a:t>
            </a:r>
            <a:r>
              <a:rPr lang="en-US" sz="3000" dirty="0"/>
              <a:t>application layer establishes the availability of </a:t>
            </a:r>
            <a:r>
              <a:rPr lang="en-US" sz="3000" dirty="0" smtClean="0"/>
              <a:t>intended communication </a:t>
            </a:r>
            <a:r>
              <a:rPr lang="en-US" sz="3000" dirty="0"/>
              <a:t>partners, synchronizes and establishes agreement </a:t>
            </a:r>
            <a:r>
              <a:rPr lang="en-US" sz="3000" dirty="0" smtClean="0"/>
              <a:t>on procedures </a:t>
            </a:r>
            <a:r>
              <a:rPr lang="en-US" sz="3000" dirty="0"/>
              <a:t>for error recovery and control of data integrity.</a:t>
            </a:r>
          </a:p>
        </p:txBody>
      </p:sp>
      <p:sp>
        <p:nvSpPr>
          <p:cNvPr id="4" name="Slide Number Placeholder 3"/>
          <p:cNvSpPr>
            <a:spLocks noGrp="1"/>
          </p:cNvSpPr>
          <p:nvPr>
            <p:ph type="sldNum" sz="quarter" idx="12"/>
          </p:nvPr>
        </p:nvSpPr>
        <p:spPr/>
        <p:txBody>
          <a:bodyPr/>
          <a:lstStyle/>
          <a:p>
            <a:fld id="{DBC07081-7272-470F-BCAA-36563EDCC3FD}" type="slidenum">
              <a:rPr lang="en-US" smtClean="0"/>
              <a:pPr/>
              <a:t>47</a:t>
            </a:fld>
            <a:endParaRPr lang="en-US"/>
          </a:p>
        </p:txBody>
      </p:sp>
    </p:spTree>
    <p:extLst>
      <p:ext uri="{BB962C8B-B14F-4D97-AF65-F5344CB8AC3E}">
        <p14:creationId xmlns:p14="http://schemas.microsoft.com/office/powerpoint/2010/main" xmlns="" val="3493691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The TCP/IP Reference Model</a:t>
            </a:r>
          </a:p>
        </p:txBody>
      </p:sp>
      <p:sp>
        <p:nvSpPr>
          <p:cNvPr id="3" name="Content Placeholder 2"/>
          <p:cNvSpPr>
            <a:spLocks noGrp="1"/>
          </p:cNvSpPr>
          <p:nvPr>
            <p:ph idx="1"/>
          </p:nvPr>
        </p:nvSpPr>
        <p:spPr>
          <a:xfrm>
            <a:off x="838200" y="1121664"/>
            <a:ext cx="10515600" cy="5599811"/>
          </a:xfrm>
        </p:spPr>
        <p:txBody>
          <a:bodyPr>
            <a:normAutofit/>
          </a:bodyPr>
          <a:lstStyle/>
          <a:p>
            <a:pPr algn="just"/>
            <a:r>
              <a:rPr lang="en-US" altLang="en-US" sz="3200" dirty="0"/>
              <a:t>A set of protocols allowing communication across diverse networks</a:t>
            </a:r>
          </a:p>
          <a:p>
            <a:pPr>
              <a:defRPr/>
            </a:pPr>
            <a:r>
              <a:rPr lang="en-US" altLang="zh-TW" sz="3200" dirty="0"/>
              <a:t>It is named from two of the most important protocols in it: </a:t>
            </a:r>
          </a:p>
          <a:p>
            <a:pPr lvl="1">
              <a:defRPr/>
            </a:pPr>
            <a:r>
              <a:rPr lang="en-US" altLang="zh-TW" sz="3200" dirty="0"/>
              <a:t>the Transmission Control Protocol (TCP) and</a:t>
            </a:r>
          </a:p>
          <a:p>
            <a:pPr lvl="1">
              <a:defRPr/>
            </a:pPr>
            <a:r>
              <a:rPr lang="en-US" altLang="zh-TW" sz="3200" dirty="0"/>
              <a:t>the Internet Protocol (IP</a:t>
            </a:r>
            <a:r>
              <a:rPr lang="en-US" altLang="zh-TW" sz="3200" dirty="0" smtClean="0"/>
              <a:t>).</a:t>
            </a:r>
            <a:endParaRPr lang="zh-TW" altLang="en-US" sz="3200" dirty="0"/>
          </a:p>
          <a:p>
            <a:pPr algn="just"/>
            <a:r>
              <a:rPr lang="en-US" sz="3200" dirty="0" smtClean="0"/>
              <a:t>The TCP/IP </a:t>
            </a:r>
            <a:r>
              <a:rPr lang="en-US" sz="3200" dirty="0"/>
              <a:t>protocol suite </a:t>
            </a:r>
            <a:r>
              <a:rPr lang="en-US" sz="3200" dirty="0" smtClean="0"/>
              <a:t>is the </a:t>
            </a:r>
            <a:r>
              <a:rPr lang="en-US" sz="3200" dirty="0"/>
              <a:t>engine for the Internet and networks worldwide</a:t>
            </a:r>
            <a:r>
              <a:rPr lang="en-US" sz="3200" dirty="0" smtClean="0"/>
              <a:t>.</a:t>
            </a:r>
          </a:p>
          <a:p>
            <a:pPr algn="just"/>
            <a:r>
              <a:rPr lang="en-US" sz="3200" dirty="0"/>
              <a:t>The main design goal of TCP/IP was to build an interconnection of networks</a:t>
            </a:r>
            <a:r>
              <a:rPr lang="en-US" sz="3200" dirty="0" smtClean="0"/>
              <a:t>, referred </a:t>
            </a:r>
            <a:r>
              <a:rPr lang="en-US" sz="3200" dirty="0"/>
              <a:t>to as an </a:t>
            </a:r>
            <a:r>
              <a:rPr lang="en-US" sz="3200" i="1" dirty="0"/>
              <a:t>internetwork</a:t>
            </a:r>
            <a:r>
              <a:rPr lang="en-US" sz="3200" dirty="0"/>
              <a:t>, or </a:t>
            </a:r>
            <a:r>
              <a:rPr lang="en-US" sz="3200" i="1" dirty="0"/>
              <a:t>internet</a:t>
            </a:r>
            <a:r>
              <a:rPr lang="en-US" sz="3200" dirty="0"/>
              <a:t>, that provided </a:t>
            </a:r>
            <a:r>
              <a:rPr lang="en-US" sz="3200" dirty="0" smtClean="0"/>
              <a:t>universal communication </a:t>
            </a:r>
            <a:r>
              <a:rPr lang="en-US" sz="3200" dirty="0"/>
              <a:t>services over heterogeneous physical networks.</a:t>
            </a:r>
            <a:endParaRPr lang="en-US" altLang="en-US" sz="3200" dirty="0"/>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48</a:t>
            </a:fld>
            <a:endParaRPr lang="en-US"/>
          </a:p>
        </p:txBody>
      </p:sp>
    </p:spTree>
    <p:extLst>
      <p:ext uri="{BB962C8B-B14F-4D97-AF65-F5344CB8AC3E}">
        <p14:creationId xmlns:p14="http://schemas.microsoft.com/office/powerpoint/2010/main" xmlns="" val="3129223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The TCP/IP Reference Model</a:t>
            </a:r>
          </a:p>
        </p:txBody>
      </p:sp>
      <p:pic>
        <p:nvPicPr>
          <p:cNvPr id="5" name="Content Placeholder 4"/>
          <p:cNvPicPr>
            <a:picLocks noGrp="1" noChangeAspect="1"/>
          </p:cNvPicPr>
          <p:nvPr>
            <p:ph idx="1"/>
          </p:nvPr>
        </p:nvPicPr>
        <p:blipFill>
          <a:blip r:embed="rId2"/>
          <a:stretch>
            <a:fillRect/>
          </a:stretch>
        </p:blipFill>
        <p:spPr>
          <a:xfrm>
            <a:off x="1479700" y="1216025"/>
            <a:ext cx="9144000" cy="5356443"/>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49</a:t>
            </a:fld>
            <a:endParaRPr lang="en-US"/>
          </a:p>
        </p:txBody>
      </p:sp>
    </p:spTree>
    <p:extLst>
      <p:ext uri="{BB962C8B-B14F-4D97-AF65-F5344CB8AC3E}">
        <p14:creationId xmlns:p14="http://schemas.microsoft.com/office/powerpoint/2010/main" xmlns="" val="1337002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3723"/>
            <a:ext cx="9144000" cy="2387600"/>
          </a:xfrm>
        </p:spPr>
        <p:txBody>
          <a:bodyPr/>
          <a:lstStyle/>
          <a:p>
            <a:r>
              <a:rPr lang="en-US" b="1" dirty="0"/>
              <a:t>Introduction to Computer Networks </a:t>
            </a:r>
            <a:endParaRPr lang="en-US" dirty="0"/>
          </a:p>
        </p:txBody>
      </p:sp>
      <p:sp>
        <p:nvSpPr>
          <p:cNvPr id="3" name="Subtitle 2"/>
          <p:cNvSpPr>
            <a:spLocks noGrp="1"/>
          </p:cNvSpPr>
          <p:nvPr>
            <p:ph type="subTitle" idx="1"/>
          </p:nvPr>
        </p:nvSpPr>
        <p:spPr>
          <a:xfrm>
            <a:off x="1524000" y="2961323"/>
            <a:ext cx="9144000" cy="3395027"/>
          </a:xfrm>
        </p:spPr>
        <p:txBody>
          <a:bodyPr>
            <a:normAutofit fontScale="92500" lnSpcReduction="20000"/>
          </a:bodyPr>
          <a:lstStyle/>
          <a:p>
            <a:r>
              <a:rPr lang="en-US" sz="5100" b="1" dirty="0" smtClean="0"/>
              <a:t>Unit I</a:t>
            </a:r>
          </a:p>
          <a:p>
            <a:pPr algn="just"/>
            <a:r>
              <a:rPr lang="en-US" sz="4000" i="1" dirty="0"/>
              <a:t>Uses of computer Network, Network Software-design Issues for layers, Service primitives and relationship of services to Protocols, Reference models-OSI </a:t>
            </a:r>
            <a:r>
              <a:rPr lang="en-US" sz="4000" i="1" dirty="0" smtClean="0"/>
              <a:t>&amp; TCP/IP</a:t>
            </a:r>
            <a:r>
              <a:rPr lang="en-US" sz="4000" i="1" dirty="0"/>
              <a:t>, network architectures introduction, Example of networks-X.25, Frame Relay &amp; ATM, Protocols and Standards. </a:t>
            </a:r>
            <a:r>
              <a:rPr lang="en-US" sz="4600" dirty="0" smtClean="0"/>
              <a:t> </a:t>
            </a:r>
            <a:endParaRPr lang="en-US" sz="46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5</a:t>
            </a:fld>
            <a:endParaRPr lang="en-US"/>
          </a:p>
        </p:txBody>
      </p:sp>
    </p:spTree>
    <p:extLst>
      <p:ext uri="{BB962C8B-B14F-4D97-AF65-F5344CB8AC3E}">
        <p14:creationId xmlns:p14="http://schemas.microsoft.com/office/powerpoint/2010/main" xmlns="" val="231421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r>
              <a:rPr lang="en-US" dirty="0"/>
              <a:t>Network Interface Layer (Link)</a:t>
            </a:r>
          </a:p>
        </p:txBody>
      </p:sp>
      <p:sp>
        <p:nvSpPr>
          <p:cNvPr id="3" name="Content Placeholder 2"/>
          <p:cNvSpPr>
            <a:spLocks noGrp="1"/>
          </p:cNvSpPr>
          <p:nvPr>
            <p:ph idx="1"/>
          </p:nvPr>
        </p:nvSpPr>
        <p:spPr>
          <a:xfrm>
            <a:off x="838200" y="1182624"/>
            <a:ext cx="10515600" cy="5538851"/>
          </a:xfrm>
        </p:spPr>
        <p:txBody>
          <a:bodyPr>
            <a:normAutofit/>
          </a:bodyPr>
          <a:lstStyle/>
          <a:p>
            <a:r>
              <a:rPr lang="en-US" altLang="en-US" sz="3200" dirty="0"/>
              <a:t>Responsible for sending and receiving TCP/IP packets on the network medium (physical/Data Link)</a:t>
            </a:r>
          </a:p>
          <a:p>
            <a:r>
              <a:rPr lang="en-US" altLang="en-US" sz="3200" dirty="0"/>
              <a:t>Applicable LAN technologies</a:t>
            </a:r>
          </a:p>
          <a:p>
            <a:pPr lvl="1"/>
            <a:r>
              <a:rPr lang="en-US" altLang="en-US" sz="3200" dirty="0"/>
              <a:t>Ethernet, Token Ring, FDDI </a:t>
            </a:r>
            <a:r>
              <a:rPr lang="en-US" altLang="en-US" sz="3200" dirty="0" smtClean="0"/>
              <a:t>(</a:t>
            </a:r>
            <a:r>
              <a:rPr lang="en-US" sz="3200" dirty="0"/>
              <a:t>Fiber Distributed Data </a:t>
            </a:r>
            <a:r>
              <a:rPr lang="en-US" sz="3200" dirty="0" smtClean="0"/>
              <a:t>Interface) </a:t>
            </a:r>
            <a:r>
              <a:rPr lang="en-US" altLang="en-US" sz="3200" dirty="0" smtClean="0"/>
              <a:t>etc</a:t>
            </a:r>
            <a:r>
              <a:rPr lang="en-US" altLang="en-US" sz="3200" dirty="0"/>
              <a:t>.</a:t>
            </a:r>
          </a:p>
          <a:p>
            <a:r>
              <a:rPr lang="en-US" altLang="en-US" sz="3200" dirty="0"/>
              <a:t>Applicable WAN technologies</a:t>
            </a:r>
          </a:p>
          <a:p>
            <a:pPr lvl="1"/>
            <a:r>
              <a:rPr lang="en-US" altLang="en-US" sz="3200" dirty="0"/>
              <a:t>X.25 (old), Frame Relay, ATM etc.</a:t>
            </a:r>
          </a:p>
          <a:p>
            <a:r>
              <a:rPr lang="en-US" altLang="en-US" sz="3200" dirty="0"/>
              <a:t>Note that some technologies such as ATM and FDDI may be used at both the WAN and the LAN </a:t>
            </a:r>
            <a:r>
              <a:rPr lang="en-US" altLang="en-US" sz="3200" dirty="0" smtClean="0"/>
              <a:t>levels</a:t>
            </a:r>
            <a:endParaRPr lang="en-US" alt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50</a:t>
            </a:fld>
            <a:endParaRPr lang="en-US"/>
          </a:p>
        </p:txBody>
      </p:sp>
    </p:spTree>
    <p:extLst>
      <p:ext uri="{BB962C8B-B14F-4D97-AF65-F5344CB8AC3E}">
        <p14:creationId xmlns:p14="http://schemas.microsoft.com/office/powerpoint/2010/main" xmlns="" val="960378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a:t>Internet Layer</a:t>
            </a:r>
          </a:p>
        </p:txBody>
      </p:sp>
      <p:sp>
        <p:nvSpPr>
          <p:cNvPr id="3" name="Content Placeholder 2"/>
          <p:cNvSpPr>
            <a:spLocks noGrp="1"/>
          </p:cNvSpPr>
          <p:nvPr>
            <p:ph idx="1"/>
          </p:nvPr>
        </p:nvSpPr>
        <p:spPr>
          <a:xfrm>
            <a:off x="838200" y="1146048"/>
            <a:ext cx="10515600" cy="5575427"/>
          </a:xfrm>
        </p:spPr>
        <p:txBody>
          <a:bodyPr>
            <a:normAutofit/>
          </a:bodyPr>
          <a:lstStyle/>
          <a:p>
            <a:r>
              <a:rPr lang="en-US" altLang="en-US" sz="3000" b="1" dirty="0"/>
              <a:t>Packaging</a:t>
            </a:r>
          </a:p>
          <a:p>
            <a:r>
              <a:rPr lang="en-US" altLang="en-US" sz="3000" b="1" dirty="0"/>
              <a:t>Addressing</a:t>
            </a:r>
          </a:p>
          <a:p>
            <a:r>
              <a:rPr lang="en-US" altLang="en-US" sz="3000" b="1" dirty="0" smtClean="0"/>
              <a:t>Routing</a:t>
            </a:r>
          </a:p>
          <a:p>
            <a:r>
              <a:rPr lang="en-US" altLang="en-US" dirty="0"/>
              <a:t>IP</a:t>
            </a:r>
          </a:p>
          <a:p>
            <a:pPr lvl="1"/>
            <a:r>
              <a:rPr lang="en-US" altLang="en-US" dirty="0"/>
              <a:t>A connectionless unreliable protocol that is part of the TCP/IP protocol suite</a:t>
            </a:r>
          </a:p>
          <a:p>
            <a:r>
              <a:rPr lang="en-US" altLang="en-US" dirty="0"/>
              <a:t>ARP (Address Resolution Protocol)</a:t>
            </a:r>
          </a:p>
          <a:p>
            <a:pPr lvl="1"/>
            <a:r>
              <a:rPr lang="en-US" altLang="en-US" dirty="0"/>
              <a:t>Resolves IP addresses to MAC addresses  </a:t>
            </a:r>
          </a:p>
          <a:p>
            <a:r>
              <a:rPr lang="en-US" altLang="en-US" dirty="0"/>
              <a:t>ICMP (Internet Control Message Protocol)</a:t>
            </a:r>
          </a:p>
          <a:p>
            <a:pPr lvl="1"/>
            <a:r>
              <a:rPr lang="en-US" altLang="en-US" dirty="0"/>
              <a:t>Diagnostics and error reporting</a:t>
            </a:r>
          </a:p>
          <a:p>
            <a:r>
              <a:rPr lang="en-US" altLang="en-US" smtClean="0"/>
              <a:t>IGMP (Internet </a:t>
            </a:r>
            <a:r>
              <a:rPr lang="en-US" altLang="en-US" dirty="0"/>
              <a:t>Group </a:t>
            </a:r>
            <a:r>
              <a:rPr lang="en-US" altLang="en-US"/>
              <a:t>Management </a:t>
            </a:r>
            <a:r>
              <a:rPr lang="en-US" altLang="en-US" smtClean="0"/>
              <a:t>Protocol)</a:t>
            </a:r>
            <a:endParaRPr lang="en-US" altLang="en-US" dirty="0"/>
          </a:p>
          <a:p>
            <a:pPr lvl="1"/>
            <a:r>
              <a:rPr lang="en-US" altLang="en-US" dirty="0"/>
              <a:t>Management of group multicast</a:t>
            </a:r>
          </a:p>
          <a:p>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51</a:t>
            </a:fld>
            <a:endParaRPr lang="en-US"/>
          </a:p>
        </p:txBody>
      </p:sp>
    </p:spTree>
    <p:extLst>
      <p:ext uri="{BB962C8B-B14F-4D97-AF65-F5344CB8AC3E}">
        <p14:creationId xmlns:p14="http://schemas.microsoft.com/office/powerpoint/2010/main" xmlns="" val="3483810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lstStyle/>
          <a:p>
            <a:r>
              <a:rPr lang="en-US" dirty="0" smtClean="0"/>
              <a:t>Internet Layer</a:t>
            </a:r>
            <a:endParaRPr lang="en-US" dirty="0"/>
          </a:p>
        </p:txBody>
      </p:sp>
      <p:sp>
        <p:nvSpPr>
          <p:cNvPr id="3" name="Content Placeholder 2"/>
          <p:cNvSpPr>
            <a:spLocks noGrp="1"/>
          </p:cNvSpPr>
          <p:nvPr>
            <p:ph idx="1"/>
          </p:nvPr>
        </p:nvSpPr>
        <p:spPr>
          <a:xfrm>
            <a:off x="838200" y="1146048"/>
            <a:ext cx="10515600" cy="5575427"/>
          </a:xfrm>
        </p:spPr>
        <p:txBody>
          <a:bodyPr>
            <a:normAutofit/>
          </a:bodyPr>
          <a:lstStyle/>
          <a:p>
            <a:pPr algn="just"/>
            <a:r>
              <a:rPr lang="en-US" sz="3200" dirty="0"/>
              <a:t>The internetwork layer, also called the </a:t>
            </a:r>
            <a:r>
              <a:rPr lang="en-US" sz="3200" i="1" dirty="0"/>
              <a:t>internet </a:t>
            </a:r>
            <a:r>
              <a:rPr lang="en-US" sz="3200" i="1" dirty="0" smtClean="0"/>
              <a:t>layer </a:t>
            </a:r>
            <a:r>
              <a:rPr lang="en-US" sz="3200" dirty="0" smtClean="0"/>
              <a:t>or </a:t>
            </a:r>
            <a:r>
              <a:rPr lang="en-US" sz="3200" dirty="0"/>
              <a:t>the </a:t>
            </a:r>
            <a:r>
              <a:rPr lang="en-US" sz="3200" i="1" dirty="0"/>
              <a:t>network layer</a:t>
            </a:r>
            <a:r>
              <a:rPr lang="en-US" sz="3200" dirty="0"/>
              <a:t>, provides the “virtual network</a:t>
            </a:r>
            <a:r>
              <a:rPr lang="en-US" sz="3200" dirty="0" smtClean="0"/>
              <a:t>” image </a:t>
            </a:r>
            <a:r>
              <a:rPr lang="en-US" sz="3200" dirty="0"/>
              <a:t>of an internet (this layer shields the </a:t>
            </a:r>
            <a:r>
              <a:rPr lang="en-US" sz="3200" dirty="0" smtClean="0"/>
              <a:t>higher levels </a:t>
            </a:r>
            <a:r>
              <a:rPr lang="en-US" sz="3200" dirty="0"/>
              <a:t>from the physical network architecture </a:t>
            </a:r>
            <a:r>
              <a:rPr lang="en-US" sz="3200" dirty="0" smtClean="0"/>
              <a:t>below it).</a:t>
            </a:r>
          </a:p>
          <a:p>
            <a:pPr algn="just"/>
            <a:r>
              <a:rPr lang="en-US" sz="3200" dirty="0"/>
              <a:t>Internet Protocol (IP) is the most </a:t>
            </a:r>
            <a:r>
              <a:rPr lang="en-US" sz="3200" dirty="0" smtClean="0"/>
              <a:t>important protocol </a:t>
            </a:r>
            <a:r>
              <a:rPr lang="en-US" sz="3200" dirty="0"/>
              <a:t>in this layer. It is a connectionless </a:t>
            </a:r>
            <a:r>
              <a:rPr lang="en-US" sz="3200" dirty="0" smtClean="0"/>
              <a:t>protocol that </a:t>
            </a:r>
            <a:r>
              <a:rPr lang="en-US" sz="3200" dirty="0"/>
              <a:t>does not assume reliability from lower layers. </a:t>
            </a:r>
            <a:endParaRPr lang="en-US" sz="3200" dirty="0" smtClean="0"/>
          </a:p>
          <a:p>
            <a:pPr algn="just"/>
            <a:r>
              <a:rPr lang="en-US" sz="3200" dirty="0" smtClean="0"/>
              <a:t>IP does </a:t>
            </a:r>
            <a:r>
              <a:rPr lang="en-US" sz="3200" i="1" dirty="0"/>
              <a:t>not </a:t>
            </a:r>
            <a:r>
              <a:rPr lang="en-US" sz="3200" dirty="0"/>
              <a:t>provide reliability, flow control, or </a:t>
            </a:r>
            <a:r>
              <a:rPr lang="en-US" sz="3200" dirty="0" smtClean="0"/>
              <a:t>error recovery</a:t>
            </a:r>
            <a:r>
              <a:rPr lang="en-US" sz="3200" dirty="0"/>
              <a:t>. These functions must be provided at </a:t>
            </a:r>
            <a:r>
              <a:rPr lang="en-US" sz="3200" dirty="0" smtClean="0"/>
              <a:t>a higher </a:t>
            </a:r>
            <a:r>
              <a:rPr lang="en-US" sz="3200" dirty="0"/>
              <a:t>level.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52</a:t>
            </a:fld>
            <a:endParaRPr lang="en-US"/>
          </a:p>
        </p:txBody>
      </p:sp>
    </p:spTree>
    <p:extLst>
      <p:ext uri="{BB962C8B-B14F-4D97-AF65-F5344CB8AC3E}">
        <p14:creationId xmlns:p14="http://schemas.microsoft.com/office/powerpoint/2010/main" xmlns="" val="1118130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Transport Layer</a:t>
            </a:r>
          </a:p>
        </p:txBody>
      </p:sp>
      <p:sp>
        <p:nvSpPr>
          <p:cNvPr id="3" name="Content Placeholder 2"/>
          <p:cNvSpPr>
            <a:spLocks noGrp="1"/>
          </p:cNvSpPr>
          <p:nvPr>
            <p:ph idx="1"/>
          </p:nvPr>
        </p:nvSpPr>
        <p:spPr>
          <a:xfrm>
            <a:off x="838200" y="1158240"/>
            <a:ext cx="10515600" cy="5563235"/>
          </a:xfrm>
        </p:spPr>
        <p:txBody>
          <a:bodyPr>
            <a:normAutofit fontScale="92500" lnSpcReduction="20000"/>
          </a:bodyPr>
          <a:lstStyle/>
          <a:p>
            <a:pPr algn="just"/>
            <a:r>
              <a:rPr lang="en-US" altLang="en-US" sz="3200" b="1" dirty="0"/>
              <a:t>Sequencing and transmission of packets</a:t>
            </a:r>
          </a:p>
          <a:p>
            <a:pPr algn="just"/>
            <a:r>
              <a:rPr lang="en-US" altLang="en-US" sz="3200" b="1" dirty="0"/>
              <a:t>Acknowledgment of receipts</a:t>
            </a:r>
          </a:p>
          <a:p>
            <a:pPr algn="just"/>
            <a:r>
              <a:rPr lang="en-US" altLang="en-US" sz="3200" b="1" dirty="0"/>
              <a:t>Recovery of packets</a:t>
            </a:r>
          </a:p>
          <a:p>
            <a:pPr algn="just"/>
            <a:r>
              <a:rPr lang="en-US" altLang="en-US" sz="3200" b="1" dirty="0"/>
              <a:t>Flow control</a:t>
            </a:r>
          </a:p>
          <a:p>
            <a:pPr algn="just"/>
            <a:r>
              <a:rPr lang="en-US" altLang="en-US" sz="3200" dirty="0"/>
              <a:t>In essence, it engages in host-to-host transportation of data packets and the delivery of them to the application </a:t>
            </a:r>
            <a:r>
              <a:rPr lang="en-US" altLang="en-US" sz="3200" dirty="0" smtClean="0"/>
              <a:t>layer.</a:t>
            </a:r>
          </a:p>
          <a:p>
            <a:pPr algn="just"/>
            <a:r>
              <a:rPr lang="en-US" altLang="en-US" sz="3200" dirty="0" smtClean="0"/>
              <a:t>TCP (Transmission Control Protocol): </a:t>
            </a:r>
            <a:r>
              <a:rPr lang="en-US" sz="3200" dirty="0"/>
              <a:t>provides connection-oriented reliable data delivery, duplicate data suppression, congestion control, and flow </a:t>
            </a:r>
            <a:r>
              <a:rPr lang="en-US" sz="3200" dirty="0" smtClean="0"/>
              <a:t>control.</a:t>
            </a:r>
            <a:endParaRPr lang="en-US" altLang="en-US" sz="3200" dirty="0" smtClean="0"/>
          </a:p>
          <a:p>
            <a:pPr algn="just"/>
            <a:r>
              <a:rPr lang="en-US" altLang="en-US" sz="3200" dirty="0" smtClean="0"/>
              <a:t>UDP (User Datagram Protocol): </a:t>
            </a:r>
            <a:r>
              <a:rPr lang="en-US" sz="3200" dirty="0"/>
              <a:t>provides connectionless, unreliable, best-effort service. UDP is used by applications that need a fast transport mechanism and can tolerate the loss of some </a:t>
            </a:r>
            <a:r>
              <a:rPr lang="en-US" sz="3200" dirty="0" smtClean="0"/>
              <a:t>data.</a:t>
            </a:r>
            <a:endParaRPr lang="en-US" altLang="en-US" sz="3200" dirty="0"/>
          </a:p>
          <a:p>
            <a:pPr algn="just"/>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53</a:t>
            </a:fld>
            <a:endParaRPr lang="en-US"/>
          </a:p>
        </p:txBody>
      </p:sp>
    </p:spTree>
    <p:extLst>
      <p:ext uri="{BB962C8B-B14F-4D97-AF65-F5344CB8AC3E}">
        <p14:creationId xmlns:p14="http://schemas.microsoft.com/office/powerpoint/2010/main" xmlns="" val="4157184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r>
              <a:rPr lang="en-US" dirty="0" smtClean="0"/>
              <a:t>Application Layer</a:t>
            </a:r>
            <a:endParaRPr lang="en-US" dirty="0"/>
          </a:p>
        </p:txBody>
      </p:sp>
      <p:sp>
        <p:nvSpPr>
          <p:cNvPr id="3" name="Content Placeholder 2"/>
          <p:cNvSpPr>
            <a:spLocks noGrp="1"/>
          </p:cNvSpPr>
          <p:nvPr>
            <p:ph idx="1"/>
          </p:nvPr>
        </p:nvSpPr>
        <p:spPr>
          <a:xfrm>
            <a:off x="838200" y="1207008"/>
            <a:ext cx="10515600" cy="5514467"/>
          </a:xfrm>
        </p:spPr>
        <p:txBody>
          <a:bodyPr>
            <a:normAutofit/>
          </a:bodyPr>
          <a:lstStyle/>
          <a:p>
            <a:pPr algn="just"/>
            <a:r>
              <a:rPr lang="en-US" sz="3200" dirty="0"/>
              <a:t>The application layer is provided by the program </a:t>
            </a:r>
            <a:r>
              <a:rPr lang="en-US" sz="3200" dirty="0" smtClean="0"/>
              <a:t>that uses </a:t>
            </a:r>
            <a:r>
              <a:rPr lang="en-US" sz="3200" dirty="0"/>
              <a:t>TCP/IP for communication</a:t>
            </a:r>
            <a:r>
              <a:rPr lang="en-US" sz="3200" dirty="0" smtClean="0"/>
              <a:t>.</a:t>
            </a:r>
          </a:p>
          <a:p>
            <a:pPr algn="just"/>
            <a:r>
              <a:rPr lang="en-US" sz="3200" dirty="0"/>
              <a:t>The interface between the </a:t>
            </a:r>
            <a:r>
              <a:rPr lang="en-US" sz="3200" dirty="0" smtClean="0"/>
              <a:t>application and </a:t>
            </a:r>
            <a:r>
              <a:rPr lang="en-US" sz="3200" dirty="0"/>
              <a:t>transport layers is defined by port numbers </a:t>
            </a:r>
            <a:r>
              <a:rPr lang="en-US" sz="3200" dirty="0" smtClean="0"/>
              <a:t>and sockets.</a:t>
            </a:r>
          </a:p>
          <a:p>
            <a:pPr algn="just"/>
            <a:r>
              <a:rPr lang="en-US" sz="3200" dirty="0" smtClean="0"/>
              <a:t>This layer contains all the high level protocols: virtual terminal (TELNET), file  transfer (FTP) and electronic mail (SMTP).</a:t>
            </a:r>
          </a:p>
          <a:p>
            <a:pPr algn="just"/>
            <a:r>
              <a:rPr lang="en-US" sz="3200" dirty="0" smtClean="0"/>
              <a:t>The virtual terminal protocol allows a user on one machine to log into a distant machine and work there.</a:t>
            </a:r>
          </a:p>
          <a:p>
            <a:pPr algn="just"/>
            <a:r>
              <a:rPr lang="en-US" sz="3200" dirty="0" smtClean="0"/>
              <a:t>The file transfer protocol provides a way to more data efficiency from one machine to other.</a:t>
            </a:r>
          </a:p>
        </p:txBody>
      </p:sp>
      <p:sp>
        <p:nvSpPr>
          <p:cNvPr id="4" name="Slide Number Placeholder 3"/>
          <p:cNvSpPr>
            <a:spLocks noGrp="1"/>
          </p:cNvSpPr>
          <p:nvPr>
            <p:ph type="sldNum" sz="quarter" idx="12"/>
          </p:nvPr>
        </p:nvSpPr>
        <p:spPr/>
        <p:txBody>
          <a:bodyPr/>
          <a:lstStyle/>
          <a:p>
            <a:fld id="{DBC07081-7272-470F-BCAA-36563EDCC3FD}" type="slidenum">
              <a:rPr lang="en-US" smtClean="0"/>
              <a:pPr/>
              <a:t>54</a:t>
            </a:fld>
            <a:endParaRPr lang="en-US"/>
          </a:p>
        </p:txBody>
      </p:sp>
    </p:spTree>
    <p:extLst>
      <p:ext uri="{BB962C8B-B14F-4D97-AF65-F5344CB8AC3E}">
        <p14:creationId xmlns:p14="http://schemas.microsoft.com/office/powerpoint/2010/main" xmlns="" val="2044611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r>
              <a:rPr lang="en-US" dirty="0" smtClean="0"/>
              <a:t>Comparison of OSI &amp; TCP/IP Models</a:t>
            </a:r>
            <a:endParaRPr lang="en-US" dirty="0"/>
          </a:p>
        </p:txBody>
      </p:sp>
      <p:sp>
        <p:nvSpPr>
          <p:cNvPr id="3" name="Content Placeholder 2"/>
          <p:cNvSpPr>
            <a:spLocks noGrp="1"/>
          </p:cNvSpPr>
          <p:nvPr>
            <p:ph idx="1"/>
          </p:nvPr>
        </p:nvSpPr>
        <p:spPr>
          <a:xfrm>
            <a:off x="838200" y="1207008"/>
            <a:ext cx="10515600" cy="5514467"/>
          </a:xfrm>
        </p:spPr>
        <p:txBody>
          <a:bodyPr>
            <a:normAutofit/>
          </a:bodyPr>
          <a:lstStyle/>
          <a:p>
            <a:pPr algn="just"/>
            <a:r>
              <a:rPr lang="en-US" sz="3200" dirty="0" smtClean="0"/>
              <a:t>The OSI &amp; TCP/IP models are more or less similar. The layer functionality is similar.</a:t>
            </a:r>
          </a:p>
          <a:p>
            <a:pPr algn="just"/>
            <a:r>
              <a:rPr lang="en-US" sz="3200" dirty="0" smtClean="0"/>
              <a:t>The two models can be distinguished based on concepts:</a:t>
            </a:r>
          </a:p>
          <a:p>
            <a:pPr lvl="1" algn="just"/>
            <a:r>
              <a:rPr lang="en-US" sz="3200" dirty="0" smtClean="0"/>
              <a:t>Service; Interfaces; Protocols</a:t>
            </a:r>
          </a:p>
          <a:p>
            <a:pPr algn="just"/>
            <a:r>
              <a:rPr lang="en-US" sz="3200" dirty="0" smtClean="0"/>
              <a:t>OSI: Each layer in OSI performs some service for the layer above it. A layer’s interface tells the processes above it how to access it. The peer protocol used in the layer are the layer’s own business. It can use ant protocol it want to.</a:t>
            </a:r>
          </a:p>
          <a:p>
            <a:pPr algn="just"/>
            <a:r>
              <a:rPr lang="en-US" sz="3200" dirty="0" smtClean="0"/>
              <a:t>TCP/IP: The TCP/IP model did not clearly distinguish between service, interface and protocol.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55</a:t>
            </a:fld>
            <a:endParaRPr lang="en-US"/>
          </a:p>
        </p:txBody>
      </p:sp>
    </p:spTree>
    <p:extLst>
      <p:ext uri="{BB962C8B-B14F-4D97-AF65-F5344CB8AC3E}">
        <p14:creationId xmlns:p14="http://schemas.microsoft.com/office/powerpoint/2010/main" xmlns="" val="4278453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r>
              <a:rPr lang="en-US" dirty="0"/>
              <a:t>Comparison of OSI &amp; TCP/IP Models</a:t>
            </a:r>
          </a:p>
        </p:txBody>
      </p:sp>
      <p:sp>
        <p:nvSpPr>
          <p:cNvPr id="3" name="Content Placeholder 2"/>
          <p:cNvSpPr>
            <a:spLocks noGrp="1"/>
          </p:cNvSpPr>
          <p:nvPr>
            <p:ph idx="1"/>
          </p:nvPr>
        </p:nvSpPr>
        <p:spPr>
          <a:xfrm>
            <a:off x="838200" y="1207008"/>
            <a:ext cx="10515600" cy="4969955"/>
          </a:xfrm>
        </p:spPr>
        <p:txBody>
          <a:bodyPr>
            <a:noAutofit/>
          </a:bodyPr>
          <a:lstStyle/>
          <a:p>
            <a:pPr algn="just"/>
            <a:r>
              <a:rPr lang="en-US" sz="3200" dirty="0" smtClean="0"/>
              <a:t>The OSI model was devised before the invention of protocols, hence they are not biased towards one particular set of it.</a:t>
            </a:r>
          </a:p>
          <a:p>
            <a:pPr algn="just"/>
            <a:r>
              <a:rPr lang="en-US" sz="3200" dirty="0" smtClean="0"/>
              <a:t>The OSI model have 7 layers while TCP/IP have only 4 layers.</a:t>
            </a:r>
          </a:p>
          <a:p>
            <a:pPr algn="just"/>
            <a:r>
              <a:rPr lang="en-US" sz="3200" dirty="0" smtClean="0"/>
              <a:t>The OSI model supports both connectionless and connection-oriented communication in the network layer, but only connection-oriented communication in the transport layer.</a:t>
            </a:r>
          </a:p>
          <a:p>
            <a:pPr algn="just"/>
            <a:r>
              <a:rPr lang="en-US" sz="3200" dirty="0" smtClean="0"/>
              <a:t>The TCP/IP model has only one connectionless mode in the network layer but supports both modes in the transport layer.</a:t>
            </a: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56</a:t>
            </a:fld>
            <a:endParaRPr lang="en-US"/>
          </a:p>
        </p:txBody>
      </p:sp>
    </p:spTree>
    <p:extLst>
      <p:ext uri="{BB962C8B-B14F-4D97-AF65-F5344CB8AC3E}">
        <p14:creationId xmlns:p14="http://schemas.microsoft.com/office/powerpoint/2010/main" xmlns="" val="185859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691"/>
          </a:xfrm>
        </p:spPr>
        <p:txBody>
          <a:bodyPr/>
          <a:lstStyle/>
          <a:p>
            <a:r>
              <a:rPr lang="en-US" dirty="0" smtClean="0"/>
              <a:t>X.25 Network</a:t>
            </a:r>
            <a:endParaRPr lang="en-US" dirty="0"/>
          </a:p>
        </p:txBody>
      </p:sp>
      <p:sp>
        <p:nvSpPr>
          <p:cNvPr id="3" name="Content Placeholder 2"/>
          <p:cNvSpPr>
            <a:spLocks noGrp="1"/>
          </p:cNvSpPr>
          <p:nvPr>
            <p:ph idx="1"/>
          </p:nvPr>
        </p:nvSpPr>
        <p:spPr>
          <a:xfrm>
            <a:off x="838200" y="1194816"/>
            <a:ext cx="10515600" cy="5526659"/>
          </a:xfrm>
        </p:spPr>
        <p:txBody>
          <a:bodyPr>
            <a:normAutofit/>
          </a:bodyPr>
          <a:lstStyle/>
          <a:p>
            <a:pPr algn="just"/>
            <a:r>
              <a:rPr lang="en-US" sz="3000" i="1" dirty="0"/>
              <a:t>X.25 </a:t>
            </a:r>
            <a:r>
              <a:rPr lang="en-US" sz="3000" dirty="0"/>
              <a:t>is a standard for WAN communications that defines how connections between user devices and network devices are established and maintained</a:t>
            </a:r>
            <a:r>
              <a:rPr lang="en-US" sz="3000" dirty="0" smtClean="0"/>
              <a:t>.</a:t>
            </a:r>
          </a:p>
          <a:p>
            <a:pPr algn="just"/>
            <a:r>
              <a:rPr lang="en-US" sz="3000" dirty="0"/>
              <a:t>It is typically used in the packet-switched networks (PSNs) of common carriers, such as the telephone companies. </a:t>
            </a:r>
            <a:endParaRPr lang="en-US" sz="3000" dirty="0" smtClean="0"/>
          </a:p>
          <a:p>
            <a:pPr algn="just"/>
            <a:r>
              <a:rPr lang="en-US" sz="3000" dirty="0" smtClean="0"/>
              <a:t>Subscribers </a:t>
            </a:r>
            <a:r>
              <a:rPr lang="en-US" sz="3000" dirty="0"/>
              <a:t>are charged based on their use of the network</a:t>
            </a:r>
            <a:r>
              <a:rPr lang="en-US" sz="3000" dirty="0" smtClean="0"/>
              <a:t>.</a:t>
            </a:r>
          </a:p>
          <a:p>
            <a:pPr algn="just"/>
            <a:r>
              <a:rPr lang="en-US" sz="3000" dirty="0" smtClean="0"/>
              <a:t>The devices used in X.25 </a:t>
            </a:r>
            <a:r>
              <a:rPr lang="en-US" sz="3000" dirty="0"/>
              <a:t>network </a:t>
            </a:r>
            <a:r>
              <a:rPr lang="en-US" sz="3000" dirty="0" smtClean="0"/>
              <a:t>fall </a:t>
            </a:r>
            <a:r>
              <a:rPr lang="en-US" sz="3000" dirty="0"/>
              <a:t>into three general categories: </a:t>
            </a:r>
            <a:endParaRPr lang="en-US" sz="3000" dirty="0" smtClean="0"/>
          </a:p>
          <a:p>
            <a:pPr lvl="1" algn="just"/>
            <a:r>
              <a:rPr lang="en-US" sz="3000" dirty="0" smtClean="0"/>
              <a:t>data </a:t>
            </a:r>
            <a:r>
              <a:rPr lang="en-US" sz="3000" dirty="0"/>
              <a:t>terminal equipment (DTE), </a:t>
            </a:r>
            <a:endParaRPr lang="en-US" sz="3000" dirty="0" smtClean="0"/>
          </a:p>
          <a:p>
            <a:pPr lvl="1" algn="just"/>
            <a:r>
              <a:rPr lang="en-US" sz="3000" dirty="0" smtClean="0"/>
              <a:t>data </a:t>
            </a:r>
            <a:r>
              <a:rPr lang="en-US" sz="3000" dirty="0"/>
              <a:t>circuit-terminating equipment (DCE), </a:t>
            </a:r>
            <a:endParaRPr lang="en-US" sz="3000" dirty="0" smtClean="0"/>
          </a:p>
          <a:p>
            <a:pPr lvl="1" algn="just"/>
            <a:r>
              <a:rPr lang="en-US" sz="3000" dirty="0" smtClean="0"/>
              <a:t>packet-switching </a:t>
            </a:r>
            <a:r>
              <a:rPr lang="en-US" sz="3000" dirty="0"/>
              <a:t>exchange (PSE)</a:t>
            </a:r>
          </a:p>
        </p:txBody>
      </p:sp>
      <p:sp>
        <p:nvSpPr>
          <p:cNvPr id="4" name="Slide Number Placeholder 3"/>
          <p:cNvSpPr>
            <a:spLocks noGrp="1"/>
          </p:cNvSpPr>
          <p:nvPr>
            <p:ph type="sldNum" sz="quarter" idx="12"/>
          </p:nvPr>
        </p:nvSpPr>
        <p:spPr/>
        <p:txBody>
          <a:bodyPr/>
          <a:lstStyle/>
          <a:p>
            <a:fld id="{DBC07081-7272-470F-BCAA-36563EDCC3FD}" type="slidenum">
              <a:rPr lang="en-US" smtClean="0"/>
              <a:pPr/>
              <a:t>57</a:t>
            </a:fld>
            <a:endParaRPr lang="en-US"/>
          </a:p>
        </p:txBody>
      </p:sp>
    </p:spTree>
    <p:extLst>
      <p:ext uri="{BB962C8B-B14F-4D97-AF65-F5344CB8AC3E}">
        <p14:creationId xmlns:p14="http://schemas.microsoft.com/office/powerpoint/2010/main" xmlns="" val="2702587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r>
              <a:rPr lang="en-US" dirty="0"/>
              <a:t>X.25 Network</a:t>
            </a:r>
          </a:p>
        </p:txBody>
      </p:sp>
      <p:pic>
        <p:nvPicPr>
          <p:cNvPr id="5" name="Content Placeholder 4"/>
          <p:cNvPicPr>
            <a:picLocks noGrp="1" noChangeAspect="1"/>
          </p:cNvPicPr>
          <p:nvPr>
            <p:ph idx="1"/>
          </p:nvPr>
        </p:nvPicPr>
        <p:blipFill>
          <a:blip r:embed="rId2"/>
          <a:stretch>
            <a:fillRect/>
          </a:stretch>
        </p:blipFill>
        <p:spPr>
          <a:xfrm>
            <a:off x="265853" y="1952879"/>
            <a:ext cx="11660294" cy="3657600"/>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58</a:t>
            </a:fld>
            <a:endParaRPr lang="en-US"/>
          </a:p>
        </p:txBody>
      </p:sp>
    </p:spTree>
    <p:extLst>
      <p:ext uri="{BB962C8B-B14F-4D97-AF65-F5344CB8AC3E}">
        <p14:creationId xmlns:p14="http://schemas.microsoft.com/office/powerpoint/2010/main" xmlns="" val="21461534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775"/>
          </a:xfrm>
        </p:spPr>
        <p:txBody>
          <a:bodyPr/>
          <a:lstStyle/>
          <a:p>
            <a:r>
              <a:rPr lang="en-US" dirty="0"/>
              <a:t>X.25 Network</a:t>
            </a:r>
          </a:p>
        </p:txBody>
      </p:sp>
      <p:sp>
        <p:nvSpPr>
          <p:cNvPr id="3" name="Content Placeholder 2"/>
          <p:cNvSpPr>
            <a:spLocks noGrp="1"/>
          </p:cNvSpPr>
          <p:nvPr>
            <p:ph idx="1"/>
          </p:nvPr>
        </p:nvSpPr>
        <p:spPr>
          <a:xfrm>
            <a:off x="838200" y="1231900"/>
            <a:ext cx="10515600" cy="5489575"/>
          </a:xfrm>
        </p:spPr>
        <p:txBody>
          <a:bodyPr>
            <a:normAutofit/>
          </a:bodyPr>
          <a:lstStyle/>
          <a:p>
            <a:pPr algn="just"/>
            <a:r>
              <a:rPr lang="en-US" sz="3000" b="1" dirty="0"/>
              <a:t>Data </a:t>
            </a:r>
            <a:r>
              <a:rPr lang="en-US" sz="3000" b="1" dirty="0" smtClean="0"/>
              <a:t>Terminal Equipment </a:t>
            </a:r>
            <a:r>
              <a:rPr lang="en-US" sz="3000" b="1" dirty="0"/>
              <a:t>(DTE) </a:t>
            </a:r>
            <a:r>
              <a:rPr lang="en-US" sz="3000" dirty="0"/>
              <a:t>devices are end systems that communicate across the X.25 network. </a:t>
            </a:r>
            <a:endParaRPr lang="en-US" sz="3000" dirty="0" smtClean="0"/>
          </a:p>
          <a:p>
            <a:pPr algn="just"/>
            <a:r>
              <a:rPr lang="en-US" sz="3000" dirty="0" smtClean="0"/>
              <a:t>They </a:t>
            </a:r>
            <a:r>
              <a:rPr lang="en-US" sz="3000" dirty="0"/>
              <a:t>are usually terminals, personal computers, or network hosts, and are located on the premises of individual subscribers. </a:t>
            </a:r>
            <a:endParaRPr lang="en-US" sz="3000" dirty="0" smtClean="0"/>
          </a:p>
          <a:p>
            <a:pPr algn="just"/>
            <a:r>
              <a:rPr lang="en-US" sz="3000" b="1" dirty="0"/>
              <a:t>Data communication </a:t>
            </a:r>
            <a:r>
              <a:rPr lang="en-US" sz="3000" b="1" dirty="0" smtClean="0"/>
              <a:t>Equipment </a:t>
            </a:r>
            <a:r>
              <a:rPr lang="en-US" sz="3000" dirty="0"/>
              <a:t>(</a:t>
            </a:r>
            <a:r>
              <a:rPr lang="en-US" sz="3000" b="1" dirty="0"/>
              <a:t>DCEs) </a:t>
            </a:r>
            <a:r>
              <a:rPr lang="en-US" sz="3000" dirty="0"/>
              <a:t>are communications devices, such as modems and packet switches that provide the interface between DTE devices and a PSE, and are generally located in the carrier's facilities. 	</a:t>
            </a:r>
          </a:p>
          <a:p>
            <a:pPr algn="just"/>
            <a:r>
              <a:rPr lang="en-US" sz="3000" b="1" dirty="0" smtClean="0"/>
              <a:t>Packet-switching Exchange (PSEs) </a:t>
            </a:r>
            <a:r>
              <a:rPr lang="en-US" sz="3000" dirty="0"/>
              <a:t>are switches that compose the bulk of the carrier's network. They transfer data from one DTE device to another through the X.25 PSN</a:t>
            </a:r>
            <a:r>
              <a:rPr lang="en-US" sz="3000" dirty="0" smtClean="0"/>
              <a:t>.</a:t>
            </a:r>
            <a:endParaRPr lang="en-US" sz="3000" dirty="0"/>
          </a:p>
          <a:p>
            <a:pPr algn="just"/>
            <a:endParaRPr lang="en-US" sz="3000" dirty="0"/>
          </a:p>
          <a:p>
            <a:pPr algn="just"/>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59</a:t>
            </a:fld>
            <a:endParaRPr lang="en-US"/>
          </a:p>
        </p:txBody>
      </p:sp>
    </p:spTree>
    <p:extLst>
      <p:ext uri="{BB962C8B-B14F-4D97-AF65-F5344CB8AC3E}">
        <p14:creationId xmlns:p14="http://schemas.microsoft.com/office/powerpoint/2010/main" xmlns="" val="1344971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Networks</a:t>
            </a:r>
            <a:endParaRPr lang="en-US" dirty="0"/>
          </a:p>
        </p:txBody>
      </p:sp>
      <p:sp>
        <p:nvSpPr>
          <p:cNvPr id="3" name="Content Placeholder 2"/>
          <p:cNvSpPr>
            <a:spLocks noGrp="1"/>
          </p:cNvSpPr>
          <p:nvPr>
            <p:ph idx="1"/>
          </p:nvPr>
        </p:nvSpPr>
        <p:spPr>
          <a:xfrm>
            <a:off x="838200" y="1825625"/>
            <a:ext cx="10515600" cy="4895850"/>
          </a:xfrm>
        </p:spPr>
        <p:txBody>
          <a:bodyPr>
            <a:noAutofit/>
          </a:bodyPr>
          <a:lstStyle/>
          <a:p>
            <a:pPr algn="just"/>
            <a:r>
              <a:rPr lang="en-US" dirty="0"/>
              <a:t>A </a:t>
            </a:r>
            <a:r>
              <a:rPr lang="en-US" i="1" dirty="0"/>
              <a:t>computer network </a:t>
            </a:r>
            <a:r>
              <a:rPr lang="en-US" dirty="0"/>
              <a:t>is an </a:t>
            </a:r>
            <a:r>
              <a:rPr lang="en-US" b="1" dirty="0"/>
              <a:t>interconnected </a:t>
            </a:r>
            <a:r>
              <a:rPr lang="en-US" dirty="0"/>
              <a:t>collection of </a:t>
            </a:r>
            <a:r>
              <a:rPr lang="en-US" b="1" dirty="0"/>
              <a:t>autonomous </a:t>
            </a:r>
            <a:r>
              <a:rPr lang="en-US" dirty="0"/>
              <a:t>computers</a:t>
            </a:r>
            <a:r>
              <a:rPr lang="en-US" dirty="0" smtClean="0"/>
              <a:t>.</a:t>
            </a:r>
          </a:p>
          <a:p>
            <a:pPr marL="228600" lvl="1" algn="just">
              <a:spcBef>
                <a:spcPts val="1000"/>
              </a:spcBef>
            </a:pPr>
            <a:r>
              <a:rPr lang="en-US" sz="2800" dirty="0"/>
              <a:t>The goals of a computer network include:</a:t>
            </a:r>
          </a:p>
          <a:p>
            <a:pPr marL="457200" lvl="1" indent="0" algn="just">
              <a:buNone/>
            </a:pPr>
            <a:r>
              <a:rPr lang="en-US" sz="2800" dirty="0"/>
              <a:t>• </a:t>
            </a:r>
            <a:r>
              <a:rPr lang="en-US" sz="2800" b="1" dirty="0" smtClean="0"/>
              <a:t>Sharing</a:t>
            </a:r>
            <a:r>
              <a:rPr lang="en-US" sz="2800" dirty="0"/>
              <a:t>: programs (O.S., applications), data, equipment (printers, disks</a:t>
            </a:r>
            <a:r>
              <a:rPr lang="en-US" sz="2800" dirty="0" smtClean="0"/>
              <a:t>).</a:t>
            </a:r>
            <a:endParaRPr lang="en-US" sz="2800" dirty="0"/>
          </a:p>
          <a:p>
            <a:pPr marL="457200" lvl="1" indent="0" algn="just">
              <a:buNone/>
            </a:pPr>
            <a:r>
              <a:rPr lang="en-US" sz="2800" dirty="0"/>
              <a:t>• </a:t>
            </a:r>
            <a:r>
              <a:rPr lang="en-US" sz="2800" b="1" dirty="0"/>
              <a:t>High reliability</a:t>
            </a:r>
            <a:r>
              <a:rPr lang="en-US" sz="2800" dirty="0"/>
              <a:t>: </a:t>
            </a:r>
            <a:r>
              <a:rPr lang="en-US" sz="2800" dirty="0" smtClean="0"/>
              <a:t>users are </a:t>
            </a:r>
            <a:r>
              <a:rPr lang="en-US" sz="2800" dirty="0"/>
              <a:t>more immune from hardware/software failure.</a:t>
            </a:r>
          </a:p>
          <a:p>
            <a:pPr marL="457200" lvl="1" indent="0" algn="just">
              <a:buNone/>
            </a:pPr>
            <a:r>
              <a:rPr lang="en-US" sz="2800" dirty="0"/>
              <a:t>• </a:t>
            </a:r>
            <a:r>
              <a:rPr lang="en-US" sz="2800" b="1" dirty="0"/>
              <a:t>Less cost</a:t>
            </a:r>
            <a:r>
              <a:rPr lang="en-US" sz="2800" dirty="0"/>
              <a:t>: </a:t>
            </a:r>
            <a:r>
              <a:rPr lang="en-US" sz="2800" dirty="0" smtClean="0"/>
              <a:t>It </a:t>
            </a:r>
            <a:r>
              <a:rPr lang="en-US" sz="2800" dirty="0"/>
              <a:t>is easy to increase the capacity by adding new machines.</a:t>
            </a:r>
          </a:p>
          <a:p>
            <a:pPr marL="457200" lvl="1" indent="0" algn="just">
              <a:buNone/>
            </a:pPr>
            <a:r>
              <a:rPr lang="en-US" sz="2800" dirty="0"/>
              <a:t>• </a:t>
            </a:r>
            <a:r>
              <a:rPr lang="en-US" sz="2800" b="1" dirty="0"/>
              <a:t>Communications medium</a:t>
            </a:r>
            <a:r>
              <a:rPr lang="en-US" sz="2800" dirty="0"/>
              <a:t>: Users have access to email and the Internet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6</a:t>
            </a:fld>
            <a:endParaRPr lang="en-US"/>
          </a:p>
        </p:txBody>
      </p:sp>
    </p:spTree>
    <p:extLst>
      <p:ext uri="{BB962C8B-B14F-4D97-AF65-F5344CB8AC3E}">
        <p14:creationId xmlns:p14="http://schemas.microsoft.com/office/powerpoint/2010/main" xmlns="" val="35618498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X.25 Network</a:t>
            </a:r>
          </a:p>
        </p:txBody>
      </p:sp>
      <p:sp>
        <p:nvSpPr>
          <p:cNvPr id="3" name="Content Placeholder 2"/>
          <p:cNvSpPr>
            <a:spLocks noGrp="1"/>
          </p:cNvSpPr>
          <p:nvPr>
            <p:ph idx="1"/>
          </p:nvPr>
        </p:nvSpPr>
        <p:spPr>
          <a:xfrm>
            <a:off x="838200" y="1121664"/>
            <a:ext cx="10515600" cy="5599811"/>
          </a:xfrm>
        </p:spPr>
        <p:txBody>
          <a:bodyPr>
            <a:normAutofit/>
          </a:bodyPr>
          <a:lstStyle/>
          <a:p>
            <a:pPr marL="0" indent="0" algn="just">
              <a:buNone/>
            </a:pPr>
            <a:r>
              <a:rPr lang="en-US" b="1" dirty="0"/>
              <a:t>Packet </a:t>
            </a:r>
            <a:r>
              <a:rPr lang="en-US" b="1" dirty="0" smtClean="0"/>
              <a:t>Assembler/Disassembler</a:t>
            </a:r>
          </a:p>
          <a:p>
            <a:pPr algn="just"/>
            <a:r>
              <a:rPr lang="en-US" sz="3200" dirty="0"/>
              <a:t>The </a:t>
            </a:r>
            <a:r>
              <a:rPr lang="en-US" sz="3200" i="1" dirty="0"/>
              <a:t>packet assembler/disassembler (PAD) </a:t>
            </a:r>
            <a:r>
              <a:rPr lang="en-US" sz="3200" dirty="0"/>
              <a:t>is a device commonly found in X.25 networks</a:t>
            </a:r>
            <a:r>
              <a:rPr lang="en-US" sz="3200" dirty="0" smtClean="0"/>
              <a:t>.</a:t>
            </a:r>
          </a:p>
          <a:p>
            <a:pPr algn="just"/>
            <a:r>
              <a:rPr lang="en-US" sz="3200" dirty="0"/>
              <a:t>The PAD is located between a DTE device and a DCE </a:t>
            </a:r>
            <a:r>
              <a:rPr lang="en-US" sz="3200" dirty="0" smtClean="0"/>
              <a:t>device </a:t>
            </a:r>
            <a:r>
              <a:rPr lang="en-US" sz="3200" dirty="0"/>
              <a:t>and it performs three primary functions: 	</a:t>
            </a:r>
          </a:p>
          <a:p>
            <a:pPr lvl="1" algn="just"/>
            <a:r>
              <a:rPr lang="en-US" sz="3200" dirty="0"/>
              <a:t>buffering (storing data until a device is ready to process it), </a:t>
            </a:r>
            <a:endParaRPr lang="en-US" sz="3200" dirty="0" smtClean="0"/>
          </a:p>
          <a:p>
            <a:pPr lvl="1" algn="just"/>
            <a:r>
              <a:rPr lang="en-US" sz="3200" dirty="0" smtClean="0"/>
              <a:t>packet </a:t>
            </a:r>
            <a:r>
              <a:rPr lang="en-US" sz="3200" dirty="0"/>
              <a:t>assembly, </a:t>
            </a:r>
            <a:endParaRPr lang="en-US" sz="3200" dirty="0" smtClean="0"/>
          </a:p>
          <a:p>
            <a:pPr lvl="1" algn="just"/>
            <a:r>
              <a:rPr lang="en-US" sz="3200" dirty="0" smtClean="0"/>
              <a:t>and </a:t>
            </a:r>
            <a:r>
              <a:rPr lang="en-US" sz="3200" dirty="0"/>
              <a:t>packet </a:t>
            </a:r>
            <a:r>
              <a:rPr lang="en-US" sz="3200" dirty="0" smtClean="0"/>
              <a:t>disassembly</a:t>
            </a:r>
            <a:endParaRPr lang="en-US" sz="3200" dirty="0"/>
          </a:p>
          <a:p>
            <a:pPr marL="0" indent="0" algn="just">
              <a:buNone/>
            </a:pPr>
            <a:r>
              <a:rPr lang="en-US" dirty="0"/>
              <a:t>	</a:t>
            </a:r>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60</a:t>
            </a:fld>
            <a:endParaRPr lang="en-US"/>
          </a:p>
        </p:txBody>
      </p:sp>
    </p:spTree>
    <p:extLst>
      <p:ext uri="{BB962C8B-B14F-4D97-AF65-F5344CB8AC3E}">
        <p14:creationId xmlns:p14="http://schemas.microsoft.com/office/powerpoint/2010/main" xmlns="" val="16100117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X.25 Network</a:t>
            </a:r>
          </a:p>
        </p:txBody>
      </p:sp>
      <p:pic>
        <p:nvPicPr>
          <p:cNvPr id="6" name="Content Placeholder 5"/>
          <p:cNvPicPr>
            <a:picLocks noGrp="1" noChangeAspect="1"/>
          </p:cNvPicPr>
          <p:nvPr>
            <p:ph idx="1"/>
          </p:nvPr>
        </p:nvPicPr>
        <p:blipFill>
          <a:blip r:embed="rId2"/>
          <a:stretch>
            <a:fillRect/>
          </a:stretch>
        </p:blipFill>
        <p:spPr>
          <a:xfrm>
            <a:off x="3407664" y="3673389"/>
            <a:ext cx="6400800" cy="3063961"/>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61</a:t>
            </a:fld>
            <a:endParaRPr lang="en-US"/>
          </a:p>
        </p:txBody>
      </p:sp>
      <p:sp>
        <p:nvSpPr>
          <p:cNvPr id="7" name="TextBox 6"/>
          <p:cNvSpPr txBox="1"/>
          <p:nvPr/>
        </p:nvSpPr>
        <p:spPr>
          <a:xfrm>
            <a:off x="838200" y="1304544"/>
            <a:ext cx="11146536" cy="2677656"/>
          </a:xfrm>
          <a:prstGeom prst="rect">
            <a:avLst/>
          </a:prstGeom>
          <a:noFill/>
        </p:spPr>
        <p:txBody>
          <a:bodyPr wrap="square" rtlCol="0">
            <a:spAutoFit/>
          </a:bodyPr>
          <a:lstStyle/>
          <a:p>
            <a:pPr algn="just"/>
            <a:r>
              <a:rPr lang="en-US" sz="2800" dirty="0"/>
              <a:t>The X.25 protocol suite maps to the lowest three layers of the OSI reference model. The layers are: </a:t>
            </a:r>
          </a:p>
          <a:p>
            <a:pPr marL="457200" indent="-457200">
              <a:buFont typeface="Arial" panose="020B0604020202020204" pitchFamily="34" charset="0"/>
              <a:buChar char="•"/>
            </a:pPr>
            <a:r>
              <a:rPr lang="en-US" sz="2800" b="1" dirty="0"/>
              <a:t>Physical layer: </a:t>
            </a:r>
            <a:r>
              <a:rPr lang="en-US" sz="2800" dirty="0"/>
              <a:t>Deals with the physical interface between an attached station and the link that attaches that station to the packet-switching node. </a:t>
            </a:r>
            <a:r>
              <a:rPr lang="en-US" sz="2800" dirty="0" smtClean="0"/>
              <a:t>X.21 </a:t>
            </a:r>
            <a:r>
              <a:rPr lang="en-US" sz="2800" dirty="0"/>
              <a:t>is the most commonly used physical layer standard. </a:t>
            </a:r>
          </a:p>
          <a:p>
            <a:endParaRPr lang="en-US" sz="2800" dirty="0"/>
          </a:p>
        </p:txBody>
      </p:sp>
    </p:spTree>
    <p:extLst>
      <p:ext uri="{BB962C8B-B14F-4D97-AF65-F5344CB8AC3E}">
        <p14:creationId xmlns:p14="http://schemas.microsoft.com/office/powerpoint/2010/main" xmlns="" val="3979852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normAutofit/>
          </a:bodyPr>
          <a:lstStyle/>
          <a:p>
            <a:r>
              <a:rPr lang="en-US" dirty="0"/>
              <a:t>X.25 </a:t>
            </a:r>
            <a:r>
              <a:rPr lang="en-US" dirty="0" smtClean="0"/>
              <a:t>Network - Protocol </a:t>
            </a:r>
            <a:r>
              <a:rPr lang="en-US" dirty="0"/>
              <a:t>Suite </a:t>
            </a:r>
          </a:p>
        </p:txBody>
      </p:sp>
      <p:sp>
        <p:nvSpPr>
          <p:cNvPr id="3" name="Content Placeholder 2"/>
          <p:cNvSpPr>
            <a:spLocks noGrp="1"/>
          </p:cNvSpPr>
          <p:nvPr>
            <p:ph idx="1"/>
          </p:nvPr>
        </p:nvSpPr>
        <p:spPr>
          <a:xfrm>
            <a:off x="838200" y="1121664"/>
            <a:ext cx="10515600" cy="5599811"/>
          </a:xfrm>
        </p:spPr>
        <p:txBody>
          <a:bodyPr>
            <a:normAutofit/>
          </a:bodyPr>
          <a:lstStyle/>
          <a:p>
            <a:pPr algn="just"/>
            <a:r>
              <a:rPr lang="en-US" b="1" dirty="0"/>
              <a:t>Frame (Link) layer: </a:t>
            </a:r>
            <a:r>
              <a:rPr lang="en-US" dirty="0"/>
              <a:t>Facilitates reliable transfer of data across the physical link by transmitting the data as a sequence of frames</a:t>
            </a:r>
            <a:r>
              <a:rPr lang="en-US" dirty="0" smtClean="0"/>
              <a:t>. Uses Link </a:t>
            </a:r>
            <a:r>
              <a:rPr lang="en-US" dirty="0"/>
              <a:t>Access Protocol Balanced (LAPB), bit oriented protocol. </a:t>
            </a:r>
          </a:p>
          <a:p>
            <a:pPr algn="just"/>
            <a:r>
              <a:rPr lang="en-US" b="1" dirty="0" smtClean="0"/>
              <a:t>Packet </a:t>
            </a:r>
            <a:r>
              <a:rPr lang="en-US" b="1" dirty="0"/>
              <a:t>layer: </a:t>
            </a:r>
            <a:r>
              <a:rPr lang="en-US" dirty="0"/>
              <a:t>Responsible for end-to-end connection between two DTEs. Functions performed are: </a:t>
            </a:r>
          </a:p>
          <a:p>
            <a:pPr lvl="1" algn="just"/>
            <a:r>
              <a:rPr lang="en-US" sz="2800" dirty="0" smtClean="0"/>
              <a:t>Establishing </a:t>
            </a:r>
            <a:r>
              <a:rPr lang="en-US" sz="2800" dirty="0"/>
              <a:t>connection </a:t>
            </a:r>
          </a:p>
          <a:p>
            <a:pPr lvl="1" algn="just"/>
            <a:r>
              <a:rPr lang="en-US" sz="2800" dirty="0" smtClean="0"/>
              <a:t>Transferring </a:t>
            </a:r>
            <a:r>
              <a:rPr lang="en-US" sz="2800" dirty="0"/>
              <a:t>data </a:t>
            </a:r>
          </a:p>
          <a:p>
            <a:pPr lvl="1" algn="just"/>
            <a:r>
              <a:rPr lang="en-US" sz="2800" dirty="0" smtClean="0"/>
              <a:t>Terminating </a:t>
            </a:r>
            <a:r>
              <a:rPr lang="en-US" sz="2800" dirty="0"/>
              <a:t>a connection </a:t>
            </a:r>
          </a:p>
          <a:p>
            <a:pPr lvl="1" algn="just"/>
            <a:r>
              <a:rPr lang="en-US" sz="2800" dirty="0" smtClean="0"/>
              <a:t>Error </a:t>
            </a:r>
            <a:r>
              <a:rPr lang="en-US" sz="2800" dirty="0"/>
              <a:t>and flow control </a:t>
            </a:r>
            <a:endParaRPr lang="en-US" sz="2800" dirty="0" smtClean="0"/>
          </a:p>
          <a:p>
            <a:pPr lvl="1" algn="just"/>
            <a:r>
              <a:rPr lang="en-US" sz="2800" dirty="0" smtClean="0"/>
              <a:t>With </a:t>
            </a:r>
            <a:r>
              <a:rPr lang="en-US" sz="2800" dirty="0"/>
              <a:t>the help of X.25 packet layer, data are transmitted in packets over external virtual circuits.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62</a:t>
            </a:fld>
            <a:endParaRPr lang="en-US"/>
          </a:p>
        </p:txBody>
      </p:sp>
    </p:spTree>
    <p:extLst>
      <p:ext uri="{BB962C8B-B14F-4D97-AF65-F5344CB8AC3E}">
        <p14:creationId xmlns:p14="http://schemas.microsoft.com/office/powerpoint/2010/main" xmlns="" val="186899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Asynchronous Transfer Mode (ATM)</a:t>
            </a:r>
          </a:p>
        </p:txBody>
      </p:sp>
      <p:sp>
        <p:nvSpPr>
          <p:cNvPr id="3" name="Content Placeholder 2"/>
          <p:cNvSpPr>
            <a:spLocks noGrp="1"/>
          </p:cNvSpPr>
          <p:nvPr>
            <p:ph idx="1"/>
          </p:nvPr>
        </p:nvSpPr>
        <p:spPr>
          <a:xfrm>
            <a:off x="838200" y="1121664"/>
            <a:ext cx="10515600" cy="5055299"/>
          </a:xfrm>
        </p:spPr>
        <p:txBody>
          <a:bodyPr>
            <a:normAutofit/>
          </a:bodyPr>
          <a:lstStyle/>
          <a:p>
            <a:pPr algn="just"/>
            <a:r>
              <a:rPr lang="en-US" sz="3200" dirty="0" smtClean="0"/>
              <a:t>ATM is an international standard for </a:t>
            </a:r>
            <a:r>
              <a:rPr lang="en-US" sz="3200" dirty="0"/>
              <a:t>cell relay wherein information for multiple service types, such as voice, video, or data, is conveyed in small, fixed-size cells. </a:t>
            </a:r>
            <a:endParaRPr lang="en-US" sz="3200" dirty="0" smtClean="0"/>
          </a:p>
          <a:p>
            <a:pPr algn="just"/>
            <a:r>
              <a:rPr lang="en-US" sz="3200" dirty="0"/>
              <a:t>ATM networks are connection-oriented</a:t>
            </a:r>
            <a:r>
              <a:rPr lang="en-US" sz="3200" dirty="0" smtClean="0"/>
              <a:t>.</a:t>
            </a:r>
          </a:p>
          <a:p>
            <a:pPr algn="just"/>
            <a:r>
              <a:rPr lang="en-US" sz="3200" dirty="0"/>
              <a:t>Technically, it can be viewed as an evolution of packet switching</a:t>
            </a:r>
            <a:r>
              <a:rPr lang="en-US" sz="3200" dirty="0" smtClean="0"/>
              <a:t>.</a:t>
            </a:r>
          </a:p>
          <a:p>
            <a:pPr algn="just"/>
            <a:r>
              <a:rPr lang="en-US" sz="3200" dirty="0"/>
              <a:t>ATM integrates the multiplexing and switching functions, is well suited for </a:t>
            </a:r>
            <a:r>
              <a:rPr lang="en-US" sz="3200" dirty="0" err="1"/>
              <a:t>bursty</a:t>
            </a:r>
            <a:r>
              <a:rPr lang="en-US" sz="3200" dirty="0"/>
              <a:t> traffic (in contrast to circuit switching), and allows communications between devices that operate at different speeds.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63</a:t>
            </a:fld>
            <a:endParaRPr lang="en-US"/>
          </a:p>
        </p:txBody>
      </p:sp>
    </p:spTree>
    <p:extLst>
      <p:ext uri="{BB962C8B-B14F-4D97-AF65-F5344CB8AC3E}">
        <p14:creationId xmlns:p14="http://schemas.microsoft.com/office/powerpoint/2010/main" xmlns="" val="4131111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r>
              <a:rPr lang="en-US" dirty="0" smtClean="0"/>
              <a:t>ATM Protocol </a:t>
            </a:r>
            <a:r>
              <a:rPr lang="en-US" dirty="0"/>
              <a:t>Architecture</a:t>
            </a:r>
          </a:p>
        </p:txBody>
      </p:sp>
      <p:pic>
        <p:nvPicPr>
          <p:cNvPr id="5" name="Content Placeholder 4"/>
          <p:cNvPicPr>
            <a:picLocks noGrp="1" noChangeAspect="1"/>
          </p:cNvPicPr>
          <p:nvPr>
            <p:ph idx="1"/>
          </p:nvPr>
        </p:nvPicPr>
        <p:blipFill>
          <a:blip r:embed="rId2"/>
          <a:stretch>
            <a:fillRect/>
          </a:stretch>
        </p:blipFill>
        <p:spPr>
          <a:xfrm>
            <a:off x="2626235" y="1593977"/>
            <a:ext cx="7315200" cy="4952326"/>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64</a:t>
            </a:fld>
            <a:endParaRPr lang="en-US"/>
          </a:p>
        </p:txBody>
      </p:sp>
    </p:spTree>
    <p:extLst>
      <p:ext uri="{BB962C8B-B14F-4D97-AF65-F5344CB8AC3E}">
        <p14:creationId xmlns:p14="http://schemas.microsoft.com/office/powerpoint/2010/main" xmlns="" val="36129537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ATM Protocol Architecture</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b="1" dirty="0"/>
              <a:t>Physical layer </a:t>
            </a:r>
            <a:r>
              <a:rPr lang="en-US" sz="3200" dirty="0"/>
              <a:t>of the ATM protocol architecture involves </a:t>
            </a:r>
            <a:r>
              <a:rPr lang="en-US" sz="3200" dirty="0" smtClean="0"/>
              <a:t>the specification </a:t>
            </a:r>
            <a:r>
              <a:rPr lang="en-US" sz="3200" dirty="0"/>
              <a:t>of a transmission medium and a signal </a:t>
            </a:r>
            <a:r>
              <a:rPr lang="en-US" sz="3200" dirty="0" smtClean="0"/>
              <a:t>encoding scheme. </a:t>
            </a:r>
          </a:p>
          <a:p>
            <a:pPr algn="just"/>
            <a:r>
              <a:rPr lang="en-US" sz="3200" dirty="0" smtClean="0"/>
              <a:t>The </a:t>
            </a:r>
            <a:r>
              <a:rPr lang="en-US" sz="3200" dirty="0"/>
              <a:t>main functions of the ATM physical layer are as follows: </a:t>
            </a:r>
          </a:p>
          <a:p>
            <a:pPr lvl="1" algn="just"/>
            <a:r>
              <a:rPr lang="en-US" sz="3200" dirty="0"/>
              <a:t>Cells are converted into a bit stream, </a:t>
            </a:r>
          </a:p>
          <a:p>
            <a:pPr lvl="1" algn="just"/>
            <a:r>
              <a:rPr lang="en-US" sz="3200" dirty="0"/>
              <a:t>The transmission and receipt of bits on the physical medium are controlled, </a:t>
            </a:r>
          </a:p>
          <a:p>
            <a:pPr lvl="1" algn="just"/>
            <a:r>
              <a:rPr lang="en-US" sz="3200" dirty="0"/>
              <a:t>ATM cell boundaries are tracked, </a:t>
            </a:r>
          </a:p>
          <a:p>
            <a:pPr lvl="1" algn="just"/>
            <a:r>
              <a:rPr lang="en-US" sz="3200" dirty="0"/>
              <a:t>Cells are packaged into the appropriate types of frames for the physical medium. </a:t>
            </a:r>
          </a:p>
          <a:p>
            <a:pPr algn="just"/>
            <a:endParaRPr lang="en-US" sz="3200" dirty="0" smtClean="0"/>
          </a:p>
        </p:txBody>
      </p:sp>
      <p:sp>
        <p:nvSpPr>
          <p:cNvPr id="4" name="Slide Number Placeholder 3"/>
          <p:cNvSpPr>
            <a:spLocks noGrp="1"/>
          </p:cNvSpPr>
          <p:nvPr>
            <p:ph type="sldNum" sz="quarter" idx="12"/>
          </p:nvPr>
        </p:nvSpPr>
        <p:spPr/>
        <p:txBody>
          <a:bodyPr/>
          <a:lstStyle/>
          <a:p>
            <a:fld id="{DBC07081-7272-470F-BCAA-36563EDCC3FD}" type="slidenum">
              <a:rPr lang="en-US" smtClean="0"/>
              <a:pPr/>
              <a:t>65</a:t>
            </a:fld>
            <a:endParaRPr lang="en-US"/>
          </a:p>
        </p:txBody>
      </p:sp>
    </p:spTree>
    <p:extLst>
      <p:ext uri="{BB962C8B-B14F-4D97-AF65-F5344CB8AC3E}">
        <p14:creationId xmlns:p14="http://schemas.microsoft.com/office/powerpoint/2010/main" xmlns="" val="471419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ATM Protocol Architecture</a:t>
            </a:r>
          </a:p>
        </p:txBody>
      </p:sp>
      <p:sp>
        <p:nvSpPr>
          <p:cNvPr id="3" name="Content Placeholder 2"/>
          <p:cNvSpPr>
            <a:spLocks noGrp="1"/>
          </p:cNvSpPr>
          <p:nvPr>
            <p:ph idx="1"/>
          </p:nvPr>
        </p:nvSpPr>
        <p:spPr>
          <a:xfrm>
            <a:off x="838200" y="1097280"/>
            <a:ext cx="10515600" cy="5624195"/>
          </a:xfrm>
        </p:spPr>
        <p:txBody>
          <a:bodyPr>
            <a:normAutofit/>
          </a:bodyPr>
          <a:lstStyle/>
          <a:p>
            <a:pPr algn="just"/>
            <a:r>
              <a:rPr lang="en-US" sz="3200" b="1" dirty="0"/>
              <a:t>ATM Layer</a:t>
            </a:r>
          </a:p>
          <a:p>
            <a:pPr lvl="1" algn="just"/>
            <a:r>
              <a:rPr lang="en-US" sz="3200" dirty="0" smtClean="0"/>
              <a:t>The </a:t>
            </a:r>
            <a:r>
              <a:rPr lang="en-US" sz="3200" dirty="0"/>
              <a:t>ATM layer provides routing, traffic management, switching and multiplexing services. </a:t>
            </a:r>
            <a:endParaRPr lang="en-US" sz="3200" dirty="0" smtClean="0"/>
          </a:p>
          <a:p>
            <a:pPr lvl="1" algn="just"/>
            <a:r>
              <a:rPr lang="en-US" sz="3200" dirty="0" smtClean="0"/>
              <a:t>It </a:t>
            </a:r>
            <a:r>
              <a:rPr lang="en-US" sz="3200" dirty="0"/>
              <a:t>processes outgoing traffic by accepting 48-byte segment from the AAL sub-layers and transforming them into 53-byte cell by addition of a 5-byte header. </a:t>
            </a:r>
          </a:p>
          <a:p>
            <a:pPr algn="just"/>
            <a:r>
              <a:rPr lang="en-US" sz="3200" b="1" dirty="0"/>
              <a:t>ATM Adaptation Layer (AAL)</a:t>
            </a:r>
          </a:p>
          <a:p>
            <a:pPr lvl="1" algn="just"/>
            <a:r>
              <a:rPr lang="en-US" sz="3200" dirty="0" smtClean="0"/>
              <a:t>Mapping </a:t>
            </a:r>
            <a:r>
              <a:rPr lang="en-US" sz="3200" dirty="0"/>
              <a:t>the higher-layer information into ATM cells to be transport over an ATM </a:t>
            </a:r>
            <a:r>
              <a:rPr lang="en-US" sz="3200" dirty="0" smtClean="0"/>
              <a:t>network.</a:t>
            </a:r>
            <a:endParaRPr lang="en-US" sz="3200" dirty="0"/>
          </a:p>
          <a:p>
            <a:pPr lvl="1" algn="just"/>
            <a:r>
              <a:rPr lang="en-US" sz="3200" dirty="0" smtClean="0"/>
              <a:t>Collecting </a:t>
            </a:r>
            <a:r>
              <a:rPr lang="en-US" sz="3200" dirty="0"/>
              <a:t>information from ATM cells for delivery to higher </a:t>
            </a:r>
            <a:r>
              <a:rPr lang="en-US" sz="3200" dirty="0" smtClean="0"/>
              <a:t>layers.</a:t>
            </a:r>
            <a:endParaRPr lang="en-US" sz="3200" dirty="0"/>
          </a:p>
          <a:p>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66</a:t>
            </a:fld>
            <a:endParaRPr lang="en-US"/>
          </a:p>
        </p:txBody>
      </p:sp>
    </p:spTree>
    <p:extLst>
      <p:ext uri="{BB962C8B-B14F-4D97-AF65-F5344CB8AC3E}">
        <p14:creationId xmlns:p14="http://schemas.microsoft.com/office/powerpoint/2010/main" xmlns="" val="18130961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ATM Protocol Architecture</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000" dirty="0"/>
              <a:t>The ATM reference </a:t>
            </a:r>
            <a:r>
              <a:rPr lang="en-US" sz="3000" dirty="0" smtClean="0"/>
              <a:t>model consists </a:t>
            </a:r>
            <a:r>
              <a:rPr lang="en-US" sz="3000" dirty="0"/>
              <a:t>of the following planes, which span all layers</a:t>
            </a:r>
            <a:r>
              <a:rPr lang="en-US" sz="3000" dirty="0" smtClean="0"/>
              <a:t>:</a:t>
            </a:r>
          </a:p>
          <a:p>
            <a:pPr algn="just"/>
            <a:r>
              <a:rPr lang="en-US" sz="3000" b="1" dirty="0" smtClean="0"/>
              <a:t>Control</a:t>
            </a:r>
            <a:r>
              <a:rPr lang="en-US" sz="3000" dirty="0" smtClean="0"/>
              <a:t>—This </a:t>
            </a:r>
            <a:r>
              <a:rPr lang="en-US" sz="3000" dirty="0"/>
              <a:t>plane is responsible for generating and managing signaling requests. </a:t>
            </a:r>
          </a:p>
          <a:p>
            <a:pPr algn="just"/>
            <a:r>
              <a:rPr lang="en-US" sz="3000" b="1" dirty="0" smtClean="0"/>
              <a:t>User</a:t>
            </a:r>
            <a:r>
              <a:rPr lang="en-US" sz="3000" dirty="0" smtClean="0"/>
              <a:t>—This </a:t>
            </a:r>
            <a:r>
              <a:rPr lang="en-US" sz="3000" dirty="0"/>
              <a:t>plane is responsible for managing the transfer of data. </a:t>
            </a:r>
          </a:p>
          <a:p>
            <a:pPr algn="just"/>
            <a:r>
              <a:rPr lang="en-US" sz="3000" b="1" dirty="0" smtClean="0"/>
              <a:t>Management</a:t>
            </a:r>
            <a:r>
              <a:rPr lang="en-US" sz="3000" dirty="0" smtClean="0"/>
              <a:t>—This </a:t>
            </a:r>
            <a:r>
              <a:rPr lang="en-US" sz="3000" dirty="0"/>
              <a:t>plane contains two components: </a:t>
            </a:r>
          </a:p>
          <a:p>
            <a:pPr lvl="1" algn="just"/>
            <a:r>
              <a:rPr lang="en-US" sz="3000" dirty="0" smtClean="0"/>
              <a:t>Layer </a:t>
            </a:r>
            <a:r>
              <a:rPr lang="en-US" sz="3000" dirty="0"/>
              <a:t>management manages layer-specific functions, such as the detection of failures and protocol problems. </a:t>
            </a:r>
          </a:p>
          <a:p>
            <a:pPr lvl="1" algn="just"/>
            <a:r>
              <a:rPr lang="en-US" sz="3000" dirty="0" smtClean="0"/>
              <a:t>Plane </a:t>
            </a:r>
            <a:r>
              <a:rPr lang="en-US" sz="3000" dirty="0"/>
              <a:t>management manages and coordinates functions related to the complete system. </a:t>
            </a:r>
          </a:p>
          <a:p>
            <a:pPr algn="just"/>
            <a:endParaRPr lang="en-US" sz="3000" dirty="0" smtClean="0"/>
          </a:p>
        </p:txBody>
      </p:sp>
      <p:sp>
        <p:nvSpPr>
          <p:cNvPr id="4" name="Slide Number Placeholder 3"/>
          <p:cNvSpPr>
            <a:spLocks noGrp="1"/>
          </p:cNvSpPr>
          <p:nvPr>
            <p:ph type="sldNum" sz="quarter" idx="12"/>
          </p:nvPr>
        </p:nvSpPr>
        <p:spPr/>
        <p:txBody>
          <a:bodyPr/>
          <a:lstStyle/>
          <a:p>
            <a:fld id="{DBC07081-7272-470F-BCAA-36563EDCC3FD}" type="slidenum">
              <a:rPr lang="en-US" smtClean="0"/>
              <a:pPr/>
              <a:t>67</a:t>
            </a:fld>
            <a:endParaRPr lang="en-US"/>
          </a:p>
        </p:txBody>
      </p:sp>
    </p:spTree>
    <p:extLst>
      <p:ext uri="{BB962C8B-B14F-4D97-AF65-F5344CB8AC3E}">
        <p14:creationId xmlns:p14="http://schemas.microsoft.com/office/powerpoint/2010/main" xmlns="" val="4154895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ATM Network Interfaces </a:t>
            </a:r>
          </a:p>
        </p:txBody>
      </p:sp>
      <p:sp>
        <p:nvSpPr>
          <p:cNvPr id="3" name="Content Placeholder 2"/>
          <p:cNvSpPr>
            <a:spLocks noGrp="1"/>
          </p:cNvSpPr>
          <p:nvPr>
            <p:ph idx="1"/>
          </p:nvPr>
        </p:nvSpPr>
        <p:spPr>
          <a:xfrm>
            <a:off x="838200" y="1158240"/>
            <a:ext cx="10515600" cy="5563235"/>
          </a:xfrm>
        </p:spPr>
        <p:txBody>
          <a:bodyPr>
            <a:normAutofit/>
          </a:bodyPr>
          <a:lstStyle/>
          <a:p>
            <a:pPr algn="just"/>
            <a:r>
              <a:rPr lang="en-US" sz="3200" dirty="0"/>
              <a:t>An ATM network consists of a set of ATM switches interconnected by point-to-point ATM links or interfaces. </a:t>
            </a:r>
            <a:endParaRPr lang="en-US" sz="3200" dirty="0" smtClean="0"/>
          </a:p>
          <a:p>
            <a:pPr algn="just"/>
            <a:r>
              <a:rPr lang="en-US" sz="3200" dirty="0" smtClean="0"/>
              <a:t>ATM </a:t>
            </a:r>
            <a:r>
              <a:rPr lang="en-US" sz="3200" dirty="0"/>
              <a:t>switches support two primary types of interfaces: UNI and </a:t>
            </a:r>
            <a:r>
              <a:rPr lang="en-US" sz="3200" dirty="0" smtClean="0"/>
              <a:t>NNI.</a:t>
            </a:r>
          </a:p>
          <a:p>
            <a:pPr algn="just"/>
            <a:r>
              <a:rPr lang="en-US" sz="3200" dirty="0" smtClean="0"/>
              <a:t>The </a:t>
            </a:r>
            <a:r>
              <a:rPr lang="en-US" sz="3200" dirty="0"/>
              <a:t>UNI (User-Network Interface) connects ATM end systems (such as hosts and routers) to an ATM switch. </a:t>
            </a:r>
            <a:endParaRPr lang="en-US" sz="3200" dirty="0" smtClean="0"/>
          </a:p>
          <a:p>
            <a:pPr algn="just"/>
            <a:r>
              <a:rPr lang="en-US" sz="3200" dirty="0" smtClean="0"/>
              <a:t>The </a:t>
            </a:r>
            <a:r>
              <a:rPr lang="en-US" sz="3200" dirty="0"/>
              <a:t>NNI (Network-Network Interface) connects two ATM switches. </a:t>
            </a:r>
            <a:endParaRPr lang="en-US" sz="3200" dirty="0" smtClean="0"/>
          </a:p>
          <a:p>
            <a:pPr algn="just"/>
            <a:r>
              <a:rPr lang="en-US" sz="3200" dirty="0" smtClean="0"/>
              <a:t>UNI </a:t>
            </a:r>
            <a:r>
              <a:rPr lang="en-US" sz="3200" dirty="0"/>
              <a:t>and NNI can be further subdivided into public and private UNIs and NNIs.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68</a:t>
            </a:fld>
            <a:endParaRPr lang="en-US"/>
          </a:p>
        </p:txBody>
      </p:sp>
    </p:spTree>
    <p:extLst>
      <p:ext uri="{BB962C8B-B14F-4D97-AF65-F5344CB8AC3E}">
        <p14:creationId xmlns:p14="http://schemas.microsoft.com/office/powerpoint/2010/main" xmlns="" val="17303777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ATM Cell Format </a:t>
            </a:r>
          </a:p>
        </p:txBody>
      </p:sp>
      <p:sp>
        <p:nvSpPr>
          <p:cNvPr id="3" name="Content Placeholder 2"/>
          <p:cNvSpPr>
            <a:spLocks noGrp="1"/>
          </p:cNvSpPr>
          <p:nvPr>
            <p:ph idx="1"/>
          </p:nvPr>
        </p:nvSpPr>
        <p:spPr>
          <a:xfrm>
            <a:off x="838200" y="1158240"/>
            <a:ext cx="10515600" cy="5563235"/>
          </a:xfrm>
        </p:spPr>
        <p:txBody>
          <a:bodyPr/>
          <a:lstStyle/>
          <a:p>
            <a:pPr algn="just"/>
            <a:r>
              <a:rPr lang="en-US" dirty="0"/>
              <a:t>ATM transfers information in fixed-size units called </a:t>
            </a:r>
            <a:r>
              <a:rPr lang="en-US" i="1" dirty="0"/>
              <a:t>cells</a:t>
            </a:r>
            <a:r>
              <a:rPr lang="en-US" dirty="0"/>
              <a:t>. </a:t>
            </a:r>
            <a:endParaRPr lang="en-US" dirty="0" smtClean="0"/>
          </a:p>
          <a:p>
            <a:pPr algn="just"/>
            <a:r>
              <a:rPr lang="en-US" dirty="0" smtClean="0"/>
              <a:t>Each </a:t>
            </a:r>
            <a:r>
              <a:rPr lang="en-US" dirty="0"/>
              <a:t>cell consists of 53 octets, or </a:t>
            </a:r>
            <a:r>
              <a:rPr lang="en-US" dirty="0" smtClean="0"/>
              <a:t>bytes.</a:t>
            </a:r>
          </a:p>
          <a:p>
            <a:pPr algn="just"/>
            <a:r>
              <a:rPr lang="en-US" dirty="0"/>
              <a:t>The first 5 bytes contain cell-header information, and the remaining 48 contain the payload (user information). </a:t>
            </a:r>
            <a:endParaRPr lang="en-US" dirty="0" smtClean="0"/>
          </a:p>
          <a:p>
            <a:pPr algn="just"/>
            <a:r>
              <a:rPr lang="en-US" dirty="0" smtClean="0"/>
              <a:t>Small</a:t>
            </a:r>
            <a:r>
              <a:rPr lang="en-US" dirty="0"/>
              <a:t>, fixed-length cells are well suited to transfer voice and video traffic because such traffic is intolerant to delays that result from having to wait for a large data packet to download, among other things. </a:t>
            </a:r>
          </a:p>
        </p:txBody>
      </p:sp>
      <p:sp>
        <p:nvSpPr>
          <p:cNvPr id="4" name="Slide Number Placeholder 3"/>
          <p:cNvSpPr>
            <a:spLocks noGrp="1"/>
          </p:cNvSpPr>
          <p:nvPr>
            <p:ph type="sldNum" sz="quarter" idx="12"/>
          </p:nvPr>
        </p:nvSpPr>
        <p:spPr/>
        <p:txBody>
          <a:bodyPr/>
          <a:lstStyle/>
          <a:p>
            <a:fld id="{DBC07081-7272-470F-BCAA-36563EDCC3FD}" type="slidenum">
              <a:rPr lang="en-US" smtClean="0"/>
              <a:pPr/>
              <a:t>69</a:t>
            </a:fld>
            <a:endParaRPr lang="en-US"/>
          </a:p>
        </p:txBody>
      </p:sp>
      <p:pic>
        <p:nvPicPr>
          <p:cNvPr id="5" name="Picture 4"/>
          <p:cNvPicPr>
            <a:picLocks noChangeAspect="1"/>
          </p:cNvPicPr>
          <p:nvPr/>
        </p:nvPicPr>
        <p:blipFill>
          <a:blip r:embed="rId2"/>
          <a:stretch>
            <a:fillRect/>
          </a:stretch>
        </p:blipFill>
        <p:spPr>
          <a:xfrm>
            <a:off x="1448270" y="5029362"/>
            <a:ext cx="9144000" cy="1359030"/>
          </a:xfrm>
          <a:prstGeom prst="rect">
            <a:avLst/>
          </a:prstGeom>
        </p:spPr>
      </p:pic>
    </p:spTree>
    <p:extLst>
      <p:ext uri="{BB962C8B-B14F-4D97-AF65-F5344CB8AC3E}">
        <p14:creationId xmlns:p14="http://schemas.microsoft.com/office/powerpoint/2010/main" xmlns="" val="1491200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Networks</a:t>
            </a:r>
            <a:endParaRPr lang="en-US" dirty="0"/>
          </a:p>
        </p:txBody>
      </p:sp>
      <p:pic>
        <p:nvPicPr>
          <p:cNvPr id="4" name="Picture 3"/>
          <p:cNvPicPr>
            <a:picLocks noChangeAspect="1"/>
          </p:cNvPicPr>
          <p:nvPr/>
        </p:nvPicPr>
        <p:blipFill>
          <a:blip r:embed="rId2"/>
          <a:stretch>
            <a:fillRect/>
          </a:stretch>
        </p:blipFill>
        <p:spPr>
          <a:xfrm>
            <a:off x="1854201" y="1863725"/>
            <a:ext cx="9055100" cy="4304859"/>
          </a:xfrm>
          <a:prstGeom prst="rect">
            <a:avLst/>
          </a:prstGeom>
        </p:spPr>
      </p:pic>
      <p:sp>
        <p:nvSpPr>
          <p:cNvPr id="3" name="Slide Number Placeholder 2"/>
          <p:cNvSpPr>
            <a:spLocks noGrp="1"/>
          </p:cNvSpPr>
          <p:nvPr>
            <p:ph type="sldNum" sz="quarter" idx="12"/>
          </p:nvPr>
        </p:nvSpPr>
        <p:spPr/>
        <p:txBody>
          <a:bodyPr/>
          <a:lstStyle/>
          <a:p>
            <a:fld id="{DBC07081-7272-470F-BCAA-36563EDCC3FD}" type="slidenum">
              <a:rPr lang="en-US" smtClean="0"/>
              <a:pPr/>
              <a:t>7</a:t>
            </a:fld>
            <a:endParaRPr lang="en-US"/>
          </a:p>
        </p:txBody>
      </p:sp>
    </p:spTree>
    <p:extLst>
      <p:ext uri="{BB962C8B-B14F-4D97-AF65-F5344CB8AC3E}">
        <p14:creationId xmlns:p14="http://schemas.microsoft.com/office/powerpoint/2010/main" xmlns="" val="24398205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Frame Relay</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i="1" dirty="0"/>
              <a:t>Frame Relay</a:t>
            </a:r>
            <a:r>
              <a:rPr lang="en-US" altLang="en-US" sz="3200" dirty="0"/>
              <a:t> is a high-performance WAN protocol that operates at the physical and data link layers of the OSI reference model. </a:t>
            </a:r>
            <a:endParaRPr lang="nb-NO" altLang="en-US" sz="3200" dirty="0"/>
          </a:p>
          <a:p>
            <a:pPr algn="just"/>
            <a:r>
              <a:rPr lang="en-US" altLang="en-US" sz="3200" dirty="0"/>
              <a:t>Frame Relay originally was designed for use across Integrated Services Digital Network (ISDN) </a:t>
            </a:r>
            <a:r>
              <a:rPr lang="en-US" altLang="en-US" sz="3200" dirty="0" smtClean="0"/>
              <a:t>interfaces</a:t>
            </a:r>
          </a:p>
          <a:p>
            <a:pPr algn="just"/>
            <a:r>
              <a:rPr lang="en-US" altLang="en-US" sz="3200" dirty="0"/>
              <a:t>Frame Relay is </a:t>
            </a:r>
            <a:r>
              <a:rPr lang="nb-NO" altLang="en-US" sz="3200" dirty="0"/>
              <a:t>based on</a:t>
            </a:r>
            <a:r>
              <a:rPr lang="en-US" altLang="en-US" sz="3200" dirty="0"/>
              <a:t> packet-switched technology. </a:t>
            </a:r>
            <a:endParaRPr lang="nb-NO" altLang="en-US" sz="3200" dirty="0"/>
          </a:p>
          <a:p>
            <a:pPr algn="just"/>
            <a:r>
              <a:rPr lang="en-US" altLang="en-US" sz="3200" dirty="0"/>
              <a:t>The following two techniques are used in packet-switching technology:</a:t>
            </a:r>
          </a:p>
          <a:p>
            <a:pPr lvl="1" algn="just"/>
            <a:r>
              <a:rPr lang="en-US" altLang="en-US" sz="3200" dirty="0"/>
              <a:t>Variable-length packets </a:t>
            </a:r>
          </a:p>
          <a:p>
            <a:pPr lvl="1" algn="just"/>
            <a:r>
              <a:rPr lang="en-US" altLang="en-US" sz="3200" dirty="0"/>
              <a:t>Statistical multiplexing</a:t>
            </a:r>
            <a:r>
              <a:rPr lang="en-US" altLang="en-US" dirty="0"/>
              <a:t> </a:t>
            </a:r>
          </a:p>
          <a:p>
            <a:pPr algn="just"/>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70</a:t>
            </a:fld>
            <a:endParaRPr lang="en-US"/>
          </a:p>
        </p:txBody>
      </p:sp>
    </p:spTree>
    <p:extLst>
      <p:ext uri="{BB962C8B-B14F-4D97-AF65-F5344CB8AC3E}">
        <p14:creationId xmlns:p14="http://schemas.microsoft.com/office/powerpoint/2010/main" xmlns="" val="17721969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Frame Relay</a:t>
            </a:r>
          </a:p>
        </p:txBody>
      </p:sp>
      <p:sp>
        <p:nvSpPr>
          <p:cNvPr id="4" name="Slide Number Placeholder 3"/>
          <p:cNvSpPr>
            <a:spLocks noGrp="1"/>
          </p:cNvSpPr>
          <p:nvPr>
            <p:ph type="sldNum" sz="quarter" idx="12"/>
          </p:nvPr>
        </p:nvSpPr>
        <p:spPr/>
        <p:txBody>
          <a:bodyPr/>
          <a:lstStyle/>
          <a:p>
            <a:fld id="{DBC07081-7272-470F-BCAA-36563EDCC3FD}" type="slidenum">
              <a:rPr lang="en-US" smtClean="0"/>
              <a:pPr/>
              <a:t>71</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524000" y="1349571"/>
            <a:ext cx="9144000" cy="5006779"/>
          </a:xfrm>
          <a:prstGeom prst="rect">
            <a:avLst/>
          </a:prstGeom>
          <a:noFill/>
          <a:ln/>
        </p:spPr>
      </p:pic>
    </p:spTree>
    <p:extLst>
      <p:ext uri="{BB962C8B-B14F-4D97-AF65-F5344CB8AC3E}">
        <p14:creationId xmlns:p14="http://schemas.microsoft.com/office/powerpoint/2010/main" xmlns="" val="36772431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Frame Relay</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dirty="0"/>
              <a:t>Devices attached to a Frame Relay WAN fall into the following two general categories: </a:t>
            </a:r>
          </a:p>
          <a:p>
            <a:pPr lvl="1" algn="just"/>
            <a:r>
              <a:rPr lang="en-US" altLang="en-US" sz="3200" dirty="0"/>
              <a:t>Data terminal equipment (DTE) </a:t>
            </a:r>
          </a:p>
          <a:p>
            <a:pPr lvl="1" algn="just"/>
            <a:r>
              <a:rPr lang="en-US" altLang="en-US" sz="3200" dirty="0"/>
              <a:t>Data circuit-terminating equipment (DCE) </a:t>
            </a:r>
          </a:p>
          <a:p>
            <a:pPr algn="just"/>
            <a:r>
              <a:rPr lang="en-US" altLang="en-US" sz="3200" dirty="0"/>
              <a:t>Examples of DTE devices are terminals, personal computers, routers, and bridges. </a:t>
            </a:r>
          </a:p>
          <a:p>
            <a:pPr algn="just"/>
            <a:r>
              <a:rPr lang="en-US" altLang="en-US" sz="3200" dirty="0"/>
              <a:t>DCEs are carrier-owned internetworking devices. The purpose of DCE equipment is to provide clocking and switching services in a network, which are the devices that actually transmit data through the WAN. In most cases, these are packet </a:t>
            </a:r>
            <a:r>
              <a:rPr lang="en-US" altLang="en-US" sz="3200" dirty="0" smtClean="0"/>
              <a:t>switches.</a:t>
            </a:r>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72</a:t>
            </a:fld>
            <a:endParaRPr lang="en-US"/>
          </a:p>
        </p:txBody>
      </p:sp>
    </p:spTree>
    <p:extLst>
      <p:ext uri="{BB962C8B-B14F-4D97-AF65-F5344CB8AC3E}">
        <p14:creationId xmlns:p14="http://schemas.microsoft.com/office/powerpoint/2010/main" xmlns="" val="36492926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3723"/>
            <a:ext cx="9144000" cy="2387600"/>
          </a:xfrm>
        </p:spPr>
        <p:txBody>
          <a:bodyPr/>
          <a:lstStyle/>
          <a:p>
            <a:r>
              <a:rPr lang="en-US" b="1" dirty="0" smtClean="0"/>
              <a:t>Physical Layer </a:t>
            </a:r>
            <a:endParaRPr lang="en-US" dirty="0"/>
          </a:p>
        </p:txBody>
      </p:sp>
      <p:sp>
        <p:nvSpPr>
          <p:cNvPr id="3" name="Subtitle 2"/>
          <p:cNvSpPr>
            <a:spLocks noGrp="1"/>
          </p:cNvSpPr>
          <p:nvPr>
            <p:ph type="subTitle" idx="1"/>
          </p:nvPr>
        </p:nvSpPr>
        <p:spPr>
          <a:xfrm>
            <a:off x="1524000" y="2961323"/>
            <a:ext cx="9144000" cy="3395027"/>
          </a:xfrm>
        </p:spPr>
        <p:txBody>
          <a:bodyPr>
            <a:normAutofit fontScale="77500" lnSpcReduction="20000"/>
          </a:bodyPr>
          <a:lstStyle/>
          <a:p>
            <a:r>
              <a:rPr lang="en-US" sz="5100" b="1" dirty="0" smtClean="0"/>
              <a:t>Unit II</a:t>
            </a:r>
          </a:p>
          <a:p>
            <a:endParaRPr lang="en-US" sz="4000" dirty="0"/>
          </a:p>
          <a:p>
            <a:pPr algn="just"/>
            <a:r>
              <a:rPr lang="en-US" sz="4000" i="1" dirty="0" smtClean="0"/>
              <a:t>Physical </a:t>
            </a:r>
            <a:r>
              <a:rPr lang="en-US" sz="4000" i="1" dirty="0"/>
              <a:t>layer-Data rate limits, Transmission media-guided and Unguided, Switching systems-Circuit switching, Datagram Switching &amp; Virtual circuit switching, Structure of circuit and packet switch, cable modem and DSL technologies, SONET basics, selection of IEEE </a:t>
            </a:r>
            <a:r>
              <a:rPr lang="en-US" sz="4000" i="1" dirty="0" err="1"/>
              <a:t>std</a:t>
            </a:r>
            <a:r>
              <a:rPr lang="en-US" sz="4000" i="1" dirty="0"/>
              <a:t> 802.11 ,</a:t>
            </a:r>
            <a:r>
              <a:rPr lang="en-US" sz="4000" i="1" dirty="0" err="1"/>
              <a:t>a,b,c,g</a:t>
            </a:r>
            <a:r>
              <a:rPr lang="en-US" sz="4000" i="1" dirty="0"/>
              <a:t>. </a:t>
            </a:r>
            <a:r>
              <a:rPr lang="en-US" sz="4000" i="1" dirty="0" smtClean="0"/>
              <a:t> </a:t>
            </a:r>
            <a:r>
              <a:rPr lang="en-US" sz="4600" dirty="0" smtClean="0"/>
              <a:t> </a:t>
            </a:r>
            <a:endParaRPr lang="en-US" sz="46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73</a:t>
            </a:fld>
            <a:endParaRPr lang="en-US"/>
          </a:p>
        </p:txBody>
      </p:sp>
    </p:spTree>
    <p:extLst>
      <p:ext uri="{BB962C8B-B14F-4D97-AF65-F5344CB8AC3E}">
        <p14:creationId xmlns:p14="http://schemas.microsoft.com/office/powerpoint/2010/main" xmlns="" val="24050652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Physical Layer</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Physical layer defines </a:t>
            </a:r>
            <a:r>
              <a:rPr lang="en-US" sz="3200" dirty="0"/>
              <a:t>the electrical, timing and other </a:t>
            </a:r>
            <a:r>
              <a:rPr lang="en-US" sz="3200" dirty="0" smtClean="0"/>
              <a:t>interfaces </a:t>
            </a:r>
            <a:r>
              <a:rPr lang="en-US" sz="3200" dirty="0"/>
              <a:t>by which </a:t>
            </a:r>
            <a:r>
              <a:rPr lang="en-US" sz="3200" dirty="0" smtClean="0"/>
              <a:t>bits are </a:t>
            </a:r>
            <a:r>
              <a:rPr lang="en-US" sz="3200" dirty="0"/>
              <a:t>sent as signals over channels</a:t>
            </a:r>
            <a:r>
              <a:rPr lang="en-US" sz="3200" dirty="0" smtClean="0"/>
              <a:t>.</a:t>
            </a:r>
          </a:p>
          <a:p>
            <a:pPr algn="just"/>
            <a:r>
              <a:rPr lang="en-US" sz="3200" dirty="0"/>
              <a:t>The physical layer is the foundation on </a:t>
            </a:r>
            <a:r>
              <a:rPr lang="en-US" sz="3200" dirty="0" smtClean="0"/>
              <a:t>which the </a:t>
            </a:r>
            <a:r>
              <a:rPr lang="en-US" sz="3200" dirty="0"/>
              <a:t>network is built. </a:t>
            </a:r>
            <a:endParaRPr lang="en-US" sz="3200" dirty="0" smtClean="0"/>
          </a:p>
          <a:p>
            <a:pPr algn="just"/>
            <a:r>
              <a:rPr lang="en-US" sz="3200" dirty="0" smtClean="0"/>
              <a:t>The </a:t>
            </a:r>
            <a:r>
              <a:rPr lang="en-US" sz="3200" dirty="0"/>
              <a:t>major task </a:t>
            </a:r>
            <a:r>
              <a:rPr lang="en-US" sz="3200" dirty="0" smtClean="0"/>
              <a:t>of physical layer is </a:t>
            </a:r>
            <a:r>
              <a:rPr lang="en-US" sz="3200" dirty="0"/>
              <a:t>to </a:t>
            </a:r>
            <a:r>
              <a:rPr lang="en-US" sz="3200" dirty="0" smtClean="0"/>
              <a:t>provide services </a:t>
            </a:r>
            <a:r>
              <a:rPr lang="en-US" sz="3200" dirty="0"/>
              <a:t>for the data link layer</a:t>
            </a:r>
            <a:r>
              <a:rPr lang="en-US" sz="3200" dirty="0" smtClean="0"/>
              <a:t>.</a:t>
            </a:r>
          </a:p>
          <a:p>
            <a:pPr algn="just"/>
            <a:r>
              <a:rPr lang="en-US" sz="3200" dirty="0"/>
              <a:t>The physical layer must also take care of the physical </a:t>
            </a:r>
            <a:r>
              <a:rPr lang="en-US" sz="3200" dirty="0" smtClean="0"/>
              <a:t>network i.e. </a:t>
            </a:r>
            <a:r>
              <a:rPr lang="en-US" sz="3200" dirty="0"/>
              <a:t>the </a:t>
            </a:r>
            <a:r>
              <a:rPr lang="en-US" sz="3200" dirty="0" smtClean="0"/>
              <a:t>transmission medium</a:t>
            </a:r>
            <a:r>
              <a:rPr lang="en-US" sz="320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74</a:t>
            </a:fld>
            <a:endParaRPr lang="en-US"/>
          </a:p>
        </p:txBody>
      </p:sp>
    </p:spTree>
    <p:extLst>
      <p:ext uri="{BB962C8B-B14F-4D97-AF65-F5344CB8AC3E}">
        <p14:creationId xmlns:p14="http://schemas.microsoft.com/office/powerpoint/2010/main" xmlns="" val="20222410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normAutofit/>
          </a:bodyPr>
          <a:lstStyle/>
          <a:p>
            <a:r>
              <a:rPr lang="en-US" dirty="0" smtClean="0"/>
              <a:t>Data Rate Limits</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altLang="en-US" sz="3200" dirty="0"/>
              <a:t>A very important consideration in data communications is how fast we can send data, in bits per second, over a channel. Data rate depends on three factors:</a:t>
            </a:r>
          </a:p>
          <a:p>
            <a:pPr lvl="1" algn="just"/>
            <a:r>
              <a:rPr lang="en-US" altLang="en-US" sz="3200" dirty="0" smtClean="0"/>
              <a:t>The </a:t>
            </a:r>
            <a:r>
              <a:rPr lang="en-US" altLang="en-US" sz="3200" dirty="0"/>
              <a:t>bandwidth available</a:t>
            </a:r>
          </a:p>
          <a:p>
            <a:pPr lvl="1" algn="just"/>
            <a:r>
              <a:rPr lang="en-US" altLang="en-US" sz="3200" dirty="0" smtClean="0"/>
              <a:t>The </a:t>
            </a:r>
            <a:r>
              <a:rPr lang="en-US" altLang="en-US" sz="3200" dirty="0"/>
              <a:t>level of the signals we use</a:t>
            </a:r>
          </a:p>
          <a:p>
            <a:pPr lvl="1" algn="just"/>
            <a:r>
              <a:rPr lang="en-US" altLang="en-US" sz="3200" dirty="0" smtClean="0"/>
              <a:t>The </a:t>
            </a:r>
            <a:r>
              <a:rPr lang="en-US" altLang="en-US" sz="3200" dirty="0"/>
              <a:t>quality of the channel (the level of noise)</a:t>
            </a:r>
          </a:p>
          <a:p>
            <a:pPr algn="just"/>
            <a:r>
              <a:rPr lang="en-US" sz="3200" dirty="0"/>
              <a:t>Two theoretical formulas were developed to calculate the data </a:t>
            </a:r>
            <a:r>
              <a:rPr lang="en-US" sz="3200" dirty="0" smtClean="0"/>
              <a:t>rate by: </a:t>
            </a:r>
          </a:p>
          <a:p>
            <a:pPr lvl="1" algn="just"/>
            <a:r>
              <a:rPr lang="en-US" sz="3200" dirty="0"/>
              <a:t>Nyquist for a noiseless channel. </a:t>
            </a:r>
          </a:p>
          <a:p>
            <a:pPr lvl="1" algn="just"/>
            <a:r>
              <a:rPr lang="en-US" sz="3200" dirty="0"/>
              <a:t>Shannon for a noisy channel.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75</a:t>
            </a:fld>
            <a:endParaRPr lang="en-US"/>
          </a:p>
        </p:txBody>
      </p:sp>
    </p:spTree>
    <p:extLst>
      <p:ext uri="{BB962C8B-B14F-4D97-AF65-F5344CB8AC3E}">
        <p14:creationId xmlns:p14="http://schemas.microsoft.com/office/powerpoint/2010/main" xmlns="" val="2173579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Noiseless Channel: Nyquist Bit Rate</a:t>
            </a:r>
          </a:p>
        </p:txBody>
      </p:sp>
      <p:sp>
        <p:nvSpPr>
          <p:cNvPr id="3" name="Content Placeholder 2"/>
          <p:cNvSpPr>
            <a:spLocks noGrp="1"/>
          </p:cNvSpPr>
          <p:nvPr>
            <p:ph idx="1"/>
          </p:nvPr>
        </p:nvSpPr>
        <p:spPr>
          <a:xfrm>
            <a:off x="838200" y="1170432"/>
            <a:ext cx="10515600" cy="5551043"/>
          </a:xfrm>
        </p:spPr>
        <p:txBody>
          <a:bodyPr>
            <a:normAutofit/>
          </a:bodyPr>
          <a:lstStyle/>
          <a:p>
            <a:r>
              <a:rPr lang="en-US" sz="3200" dirty="0"/>
              <a:t>For a noiseless channel, the Nyquist bit rate formula defines the theoretical </a:t>
            </a:r>
            <a:r>
              <a:rPr lang="en-US" sz="3200" dirty="0" smtClean="0"/>
              <a:t>maximum bit </a:t>
            </a:r>
            <a:r>
              <a:rPr lang="en-US" sz="3200" dirty="0"/>
              <a:t>rate</a:t>
            </a:r>
          </a:p>
          <a:p>
            <a:r>
              <a:rPr lang="de-DE" sz="3200" dirty="0" smtClean="0"/>
              <a:t>                    BitRate </a:t>
            </a:r>
            <a:r>
              <a:rPr lang="de-DE" sz="3200" dirty="0"/>
              <a:t>= 2 x bandwidth x l</a:t>
            </a:r>
            <a:r>
              <a:rPr lang="de-DE" sz="3200" dirty="0" smtClean="0"/>
              <a:t>og2 </a:t>
            </a:r>
            <a:r>
              <a:rPr lang="de-DE" sz="3200" i="1" dirty="0" smtClean="0"/>
              <a:t>L</a:t>
            </a:r>
          </a:p>
          <a:p>
            <a:r>
              <a:rPr lang="de-DE" sz="3200" dirty="0" smtClean="0"/>
              <a:t>Where</a:t>
            </a:r>
            <a:r>
              <a:rPr lang="de-DE" sz="3200" i="1" dirty="0" smtClean="0"/>
              <a:t> </a:t>
            </a:r>
            <a:r>
              <a:rPr lang="en-US" sz="3200" i="1" dirty="0"/>
              <a:t>L </a:t>
            </a:r>
            <a:r>
              <a:rPr lang="en-US" sz="3200" dirty="0"/>
              <a:t>is the number of </a:t>
            </a:r>
            <a:r>
              <a:rPr lang="en-US" sz="3200" dirty="0" smtClean="0"/>
              <a:t>signal levels </a:t>
            </a:r>
            <a:r>
              <a:rPr lang="en-US" sz="3200" dirty="0"/>
              <a:t>used to represent </a:t>
            </a:r>
            <a:r>
              <a:rPr lang="en-US" sz="3200" dirty="0" smtClean="0"/>
              <a:t>data</a:t>
            </a:r>
          </a:p>
          <a:p>
            <a:pPr algn="just"/>
            <a:r>
              <a:rPr lang="en-US" sz="3200" dirty="0"/>
              <a:t>Increasing the levels of a signal may reduce the reliability of the </a:t>
            </a:r>
            <a:r>
              <a:rPr lang="en-US" sz="3200" dirty="0" smtClean="0"/>
              <a:t>system</a:t>
            </a:r>
          </a:p>
          <a:p>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76</a:t>
            </a:fld>
            <a:endParaRPr lang="en-US"/>
          </a:p>
        </p:txBody>
      </p:sp>
    </p:spTree>
    <p:extLst>
      <p:ext uri="{BB962C8B-B14F-4D97-AF65-F5344CB8AC3E}">
        <p14:creationId xmlns:p14="http://schemas.microsoft.com/office/powerpoint/2010/main" xmlns="" val="1560384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Noisy Channel: Shannon Capacity</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In reality, we cannot have a noiseless channel; the channel is always noisy</a:t>
            </a:r>
            <a:r>
              <a:rPr lang="en-US" sz="3200" dirty="0" smtClean="0"/>
              <a:t>.</a:t>
            </a:r>
          </a:p>
          <a:p>
            <a:pPr algn="just"/>
            <a:r>
              <a:rPr lang="en-US" sz="3200" dirty="0" smtClean="0"/>
              <a:t>According to Shannon </a:t>
            </a:r>
            <a:r>
              <a:rPr lang="en-US" sz="3200" dirty="0"/>
              <a:t>capacity, </a:t>
            </a:r>
            <a:r>
              <a:rPr lang="en-US" sz="3200" dirty="0" smtClean="0"/>
              <a:t>the theoretical </a:t>
            </a:r>
            <a:r>
              <a:rPr lang="en-US" sz="3200" dirty="0"/>
              <a:t>highest data rate for a noisy </a:t>
            </a:r>
            <a:r>
              <a:rPr lang="en-US" sz="3200" dirty="0" smtClean="0"/>
              <a:t>channel:</a:t>
            </a:r>
          </a:p>
          <a:p>
            <a:pPr algn="just"/>
            <a:r>
              <a:rPr lang="en-US" sz="3200" dirty="0" smtClean="0"/>
              <a:t>                      Capacity </a:t>
            </a:r>
            <a:r>
              <a:rPr lang="en-US" sz="3200" dirty="0"/>
              <a:t>=bandwidth </a:t>
            </a:r>
            <a:r>
              <a:rPr lang="en-US" sz="3200" dirty="0" smtClean="0"/>
              <a:t>x </a:t>
            </a:r>
            <a:r>
              <a:rPr lang="en-US" sz="3200" dirty="0"/>
              <a:t>log2 (1 +SNR</a:t>
            </a:r>
            <a:r>
              <a:rPr lang="en-US" sz="3200" dirty="0" smtClean="0"/>
              <a:t>)</a:t>
            </a:r>
          </a:p>
          <a:p>
            <a:pPr algn="just"/>
            <a:r>
              <a:rPr lang="en-US" sz="3200" dirty="0"/>
              <a:t>I</a:t>
            </a:r>
            <a:r>
              <a:rPr lang="en-US" sz="3200" dirty="0" smtClean="0"/>
              <a:t>n the Shannon </a:t>
            </a:r>
            <a:r>
              <a:rPr lang="en-US" sz="3200" dirty="0"/>
              <a:t>formula there is no indication of the signal level, which means that no </a:t>
            </a:r>
            <a:r>
              <a:rPr lang="en-US" sz="3200" dirty="0" smtClean="0"/>
              <a:t>matter how </a:t>
            </a:r>
            <a:r>
              <a:rPr lang="en-US" sz="3200" dirty="0"/>
              <a:t>many levels we have, we cannot achieve a data rate higher than the capacity of </a:t>
            </a:r>
            <a:r>
              <a:rPr lang="en-US" sz="3200" dirty="0" smtClean="0"/>
              <a:t>the channel</a:t>
            </a:r>
            <a:r>
              <a:rPr lang="en-US" sz="3200" dirty="0"/>
              <a:t>.</a:t>
            </a:r>
            <a:endParaRPr lang="en-US" sz="3200" dirty="0" smtClean="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77</a:t>
            </a:fld>
            <a:endParaRPr lang="en-US"/>
          </a:p>
        </p:txBody>
      </p:sp>
    </p:spTree>
    <p:extLst>
      <p:ext uri="{BB962C8B-B14F-4D97-AF65-F5344CB8AC3E}">
        <p14:creationId xmlns:p14="http://schemas.microsoft.com/office/powerpoint/2010/main" xmlns="" val="42838352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Transmission Media</a:t>
            </a:r>
            <a:endParaRPr lang="en-US" dirty="0"/>
          </a:p>
        </p:txBody>
      </p:sp>
      <p:sp>
        <p:nvSpPr>
          <p:cNvPr id="3" name="Content Placeholder 2"/>
          <p:cNvSpPr>
            <a:spLocks noGrp="1"/>
          </p:cNvSpPr>
          <p:nvPr>
            <p:ph idx="1"/>
          </p:nvPr>
        </p:nvSpPr>
        <p:spPr>
          <a:xfrm>
            <a:off x="838200" y="1133856"/>
            <a:ext cx="10515600" cy="5587619"/>
          </a:xfrm>
        </p:spPr>
        <p:txBody>
          <a:bodyPr>
            <a:normAutofit/>
          </a:bodyPr>
          <a:lstStyle/>
          <a:p>
            <a:pPr algn="just"/>
            <a:r>
              <a:rPr lang="en-US" sz="3200" dirty="0"/>
              <a:t>Transmission media can be defined as physical path between transmitter and receiver in a data transmission system. </a:t>
            </a:r>
            <a:endParaRPr lang="en-US" sz="3200" dirty="0" smtClean="0"/>
          </a:p>
          <a:p>
            <a:pPr algn="just"/>
            <a:r>
              <a:rPr lang="en-US" sz="3200" dirty="0" smtClean="0"/>
              <a:t>It </a:t>
            </a:r>
            <a:r>
              <a:rPr lang="en-US" sz="3200" dirty="0"/>
              <a:t>may be classified into two </a:t>
            </a:r>
            <a:r>
              <a:rPr lang="en-US" sz="3200" dirty="0" smtClean="0"/>
              <a:t>types:</a:t>
            </a:r>
          </a:p>
          <a:p>
            <a:pPr lvl="1" algn="just"/>
            <a:r>
              <a:rPr lang="en-US" sz="3200" b="1" dirty="0" smtClean="0"/>
              <a:t>Guided</a:t>
            </a:r>
            <a:r>
              <a:rPr lang="en-US" sz="3200" dirty="0"/>
              <a:t>: Guided media provide a physical path </a:t>
            </a:r>
            <a:r>
              <a:rPr lang="en-US" sz="3200" dirty="0" smtClean="0"/>
              <a:t>along which </a:t>
            </a:r>
            <a:r>
              <a:rPr lang="en-US" sz="3200" dirty="0"/>
              <a:t>the signals are propagated; these include twisted pair, coaxial cable</a:t>
            </a:r>
            <a:r>
              <a:rPr lang="en-US" sz="3200" dirty="0" smtClean="0"/>
              <a:t>, and </a:t>
            </a:r>
            <a:r>
              <a:rPr lang="en-US" sz="3200" dirty="0"/>
              <a:t>optical fiber.</a:t>
            </a:r>
          </a:p>
          <a:p>
            <a:pPr lvl="1" algn="just"/>
            <a:r>
              <a:rPr lang="en-US" sz="3200" b="1" dirty="0"/>
              <a:t>Unguided: </a:t>
            </a:r>
            <a:r>
              <a:rPr lang="en-US" sz="3200" dirty="0"/>
              <a:t>Unguided media employ an antenna for </a:t>
            </a:r>
            <a:r>
              <a:rPr lang="en-US" sz="3200" dirty="0" smtClean="0"/>
              <a:t>transmitting through </a:t>
            </a:r>
            <a:r>
              <a:rPr lang="en-US" sz="3200" dirty="0"/>
              <a:t>air, vacuum, or water</a:t>
            </a:r>
            <a:r>
              <a:rPr lang="en-US" sz="3200" dirty="0" smtClean="0"/>
              <a:t>.</a:t>
            </a:r>
          </a:p>
          <a:p>
            <a:pPr algn="just"/>
            <a:r>
              <a:rPr lang="en-US" sz="3200" dirty="0"/>
              <a:t>The characteristics and quality of a data transmission are determined both </a:t>
            </a:r>
            <a:r>
              <a:rPr lang="en-US" sz="3200" dirty="0" smtClean="0"/>
              <a:t>by the </a:t>
            </a:r>
            <a:r>
              <a:rPr lang="en-US" sz="3200" dirty="0"/>
              <a:t>characteristics of the medium and the characteristics of the signal.</a:t>
            </a:r>
          </a:p>
        </p:txBody>
      </p:sp>
      <p:sp>
        <p:nvSpPr>
          <p:cNvPr id="4" name="Slide Number Placeholder 3"/>
          <p:cNvSpPr>
            <a:spLocks noGrp="1"/>
          </p:cNvSpPr>
          <p:nvPr>
            <p:ph type="sldNum" sz="quarter" idx="12"/>
          </p:nvPr>
        </p:nvSpPr>
        <p:spPr/>
        <p:txBody>
          <a:bodyPr/>
          <a:lstStyle/>
          <a:p>
            <a:fld id="{DBC07081-7272-470F-BCAA-36563EDCC3FD}" type="slidenum">
              <a:rPr lang="en-US" smtClean="0"/>
              <a:pPr/>
              <a:t>78</a:t>
            </a:fld>
            <a:endParaRPr lang="en-US"/>
          </a:p>
        </p:txBody>
      </p:sp>
    </p:spTree>
    <p:extLst>
      <p:ext uri="{BB962C8B-B14F-4D97-AF65-F5344CB8AC3E}">
        <p14:creationId xmlns:p14="http://schemas.microsoft.com/office/powerpoint/2010/main" xmlns="" val="37266266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Classes of </a:t>
            </a:r>
            <a:r>
              <a:rPr lang="en-US" dirty="0" smtClean="0"/>
              <a:t>Transmission Media</a:t>
            </a:r>
            <a:endParaRPr lang="en-US" dirty="0"/>
          </a:p>
        </p:txBody>
      </p:sp>
      <p:pic>
        <p:nvPicPr>
          <p:cNvPr id="5" name="Content Placeholder 4"/>
          <p:cNvPicPr>
            <a:picLocks noGrp="1" noChangeAspect="1"/>
          </p:cNvPicPr>
          <p:nvPr>
            <p:ph idx="1"/>
          </p:nvPr>
        </p:nvPicPr>
        <p:blipFill>
          <a:blip r:embed="rId2"/>
          <a:stretch>
            <a:fillRect/>
          </a:stretch>
        </p:blipFill>
        <p:spPr>
          <a:xfrm>
            <a:off x="533400" y="1543749"/>
            <a:ext cx="11294448" cy="4572000"/>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79</a:t>
            </a:fld>
            <a:endParaRPr lang="en-US"/>
          </a:p>
        </p:txBody>
      </p:sp>
    </p:spTree>
    <p:extLst>
      <p:ext uri="{BB962C8B-B14F-4D97-AF65-F5344CB8AC3E}">
        <p14:creationId xmlns:p14="http://schemas.microsoft.com/office/powerpoint/2010/main" xmlns="" val="2927585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Computer Networks</a:t>
            </a:r>
            <a:endParaRPr lang="en-US" dirty="0"/>
          </a:p>
        </p:txBody>
      </p:sp>
      <p:sp>
        <p:nvSpPr>
          <p:cNvPr id="3" name="Content Placeholder 2"/>
          <p:cNvSpPr>
            <a:spLocks noGrp="1"/>
          </p:cNvSpPr>
          <p:nvPr>
            <p:ph idx="1"/>
          </p:nvPr>
        </p:nvSpPr>
        <p:spPr>
          <a:xfrm>
            <a:off x="838200" y="1365504"/>
            <a:ext cx="10515600" cy="5254751"/>
          </a:xfrm>
        </p:spPr>
        <p:txBody>
          <a:bodyPr>
            <a:normAutofit lnSpcReduction="10000"/>
          </a:bodyPr>
          <a:lstStyle/>
          <a:p>
            <a:pPr marL="0" indent="0" algn="just">
              <a:buNone/>
            </a:pPr>
            <a:r>
              <a:rPr lang="en-US" dirty="0" smtClean="0"/>
              <a:t>Uses of Computer Networks</a:t>
            </a:r>
          </a:p>
          <a:p>
            <a:pPr lvl="1" algn="just"/>
            <a:r>
              <a:rPr lang="en-US" dirty="0" smtClean="0"/>
              <a:t>Business Application</a:t>
            </a:r>
          </a:p>
          <a:p>
            <a:pPr lvl="2" algn="just"/>
            <a:r>
              <a:rPr lang="en-US" sz="2400" b="1" dirty="0" smtClean="0"/>
              <a:t>Resource Sharing</a:t>
            </a:r>
            <a:r>
              <a:rPr lang="en-US" sz="2400" dirty="0" smtClean="0"/>
              <a:t>: programs (O.S., applications), equipment (printers, disks).</a:t>
            </a:r>
          </a:p>
          <a:p>
            <a:pPr lvl="2" algn="just"/>
            <a:r>
              <a:rPr lang="en-US" sz="2400" b="1" dirty="0" smtClean="0"/>
              <a:t>Information Sharing</a:t>
            </a:r>
            <a:r>
              <a:rPr lang="en-US" sz="2400" dirty="0" smtClean="0"/>
              <a:t>: data (Client-server model)</a:t>
            </a:r>
          </a:p>
          <a:p>
            <a:pPr lvl="1" algn="just"/>
            <a:r>
              <a:rPr lang="en-US" dirty="0" smtClean="0"/>
              <a:t>Home Application</a:t>
            </a:r>
          </a:p>
          <a:p>
            <a:pPr lvl="2" algn="just"/>
            <a:r>
              <a:rPr lang="en-US" sz="2400" dirty="0" smtClean="0"/>
              <a:t>Access to remote information (www, news paper, business, cooking, health, history, etc..)</a:t>
            </a:r>
          </a:p>
          <a:p>
            <a:pPr lvl="2" algn="just"/>
            <a:r>
              <a:rPr lang="en-US" sz="2400" dirty="0" smtClean="0"/>
              <a:t>Person-to-person communication (text messaging, twitter, etc…)</a:t>
            </a:r>
          </a:p>
          <a:p>
            <a:pPr lvl="2" algn="just"/>
            <a:r>
              <a:rPr lang="en-US" sz="2400" dirty="0" smtClean="0"/>
              <a:t>Interactive entertainment (Facebook, WhatsApp, hike, etc…)</a:t>
            </a:r>
          </a:p>
          <a:p>
            <a:pPr lvl="2" algn="just"/>
            <a:r>
              <a:rPr lang="en-US" sz="2400" dirty="0" smtClean="0"/>
              <a:t>Electronic commerce (pay bill, manage bank a/c, online sale/purchase, etc…)</a:t>
            </a:r>
          </a:p>
          <a:p>
            <a:pPr lvl="1" algn="just"/>
            <a:r>
              <a:rPr lang="en-US" dirty="0" smtClean="0"/>
              <a:t>Mobile Users</a:t>
            </a:r>
          </a:p>
          <a:p>
            <a:pPr lvl="2" algn="just"/>
            <a:r>
              <a:rPr lang="en-US" sz="2400" dirty="0" smtClean="0"/>
              <a:t>Mobile computers/note book computers</a:t>
            </a:r>
          </a:p>
          <a:p>
            <a:pPr lvl="2" algn="just"/>
            <a:r>
              <a:rPr lang="en-US" sz="2400" dirty="0" smtClean="0"/>
              <a:t>PDAs</a:t>
            </a:r>
          </a:p>
        </p:txBody>
      </p:sp>
      <p:sp>
        <p:nvSpPr>
          <p:cNvPr id="4" name="Slide Number Placeholder 3"/>
          <p:cNvSpPr>
            <a:spLocks noGrp="1"/>
          </p:cNvSpPr>
          <p:nvPr>
            <p:ph type="sldNum" sz="quarter" idx="12"/>
          </p:nvPr>
        </p:nvSpPr>
        <p:spPr/>
        <p:txBody>
          <a:bodyPr/>
          <a:lstStyle/>
          <a:p>
            <a:fld id="{DBC07081-7272-470F-BCAA-36563EDCC3FD}" type="slidenum">
              <a:rPr lang="en-US" smtClean="0"/>
              <a:pPr/>
              <a:t>8</a:t>
            </a:fld>
            <a:endParaRPr lang="en-US"/>
          </a:p>
        </p:txBody>
      </p:sp>
    </p:spTree>
    <p:extLst>
      <p:ext uri="{BB962C8B-B14F-4D97-AF65-F5344CB8AC3E}">
        <p14:creationId xmlns:p14="http://schemas.microsoft.com/office/powerpoint/2010/main" xmlns="" val="3507456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a:bodyPr>
          <a:lstStyle/>
          <a:p>
            <a:r>
              <a:rPr lang="en-US" dirty="0"/>
              <a:t>Transmission Media</a:t>
            </a:r>
          </a:p>
        </p:txBody>
      </p:sp>
      <p:sp>
        <p:nvSpPr>
          <p:cNvPr id="3" name="Content Placeholder 2"/>
          <p:cNvSpPr>
            <a:spLocks noGrp="1"/>
          </p:cNvSpPr>
          <p:nvPr>
            <p:ph idx="1"/>
          </p:nvPr>
        </p:nvSpPr>
        <p:spPr>
          <a:xfrm>
            <a:off x="838200" y="1158240"/>
            <a:ext cx="10515600" cy="5563235"/>
          </a:xfrm>
        </p:spPr>
        <p:txBody>
          <a:bodyPr>
            <a:noAutofit/>
          </a:bodyPr>
          <a:lstStyle/>
          <a:p>
            <a:pPr algn="just"/>
            <a:r>
              <a:rPr lang="en-US" dirty="0"/>
              <a:t>In </a:t>
            </a:r>
            <a:r>
              <a:rPr lang="en-US" dirty="0" smtClean="0"/>
              <a:t>the </a:t>
            </a:r>
            <a:r>
              <a:rPr lang="en-US" dirty="0"/>
              <a:t>design of data transmission systems, key concerns are </a:t>
            </a:r>
            <a:endParaRPr lang="en-US" dirty="0" smtClean="0"/>
          </a:p>
          <a:p>
            <a:pPr lvl="1" algn="just"/>
            <a:r>
              <a:rPr lang="en-US" sz="2800" dirty="0"/>
              <a:t>D</a:t>
            </a:r>
            <a:r>
              <a:rPr lang="en-US" sz="2800" dirty="0" smtClean="0"/>
              <a:t>ata rate</a:t>
            </a:r>
          </a:p>
          <a:p>
            <a:pPr lvl="1" algn="just"/>
            <a:r>
              <a:rPr lang="en-US" sz="2800" dirty="0" smtClean="0"/>
              <a:t>Distance</a:t>
            </a:r>
            <a:endParaRPr lang="en-US" sz="2800" dirty="0"/>
          </a:p>
          <a:p>
            <a:pPr algn="just"/>
            <a:r>
              <a:rPr lang="en-US" dirty="0" smtClean="0"/>
              <a:t>The factors which </a:t>
            </a:r>
            <a:r>
              <a:rPr lang="en-US" dirty="0"/>
              <a:t>determine the </a:t>
            </a:r>
            <a:r>
              <a:rPr lang="en-US" dirty="0" smtClean="0"/>
              <a:t>data rate </a:t>
            </a:r>
            <a:r>
              <a:rPr lang="en-US" dirty="0"/>
              <a:t>and </a:t>
            </a:r>
            <a:r>
              <a:rPr lang="en-US" dirty="0" smtClean="0"/>
              <a:t>distance are:</a:t>
            </a:r>
          </a:p>
          <a:p>
            <a:pPr lvl="1" algn="just"/>
            <a:r>
              <a:rPr lang="en-US" sz="2800" b="1" dirty="0"/>
              <a:t>Bandwidth</a:t>
            </a:r>
            <a:r>
              <a:rPr lang="en-US" sz="2800" b="1" dirty="0" smtClean="0"/>
              <a:t>: </a:t>
            </a:r>
            <a:r>
              <a:rPr lang="en-US" sz="2800" dirty="0"/>
              <a:t>Higher bandwidth implies higher data rate</a:t>
            </a:r>
            <a:r>
              <a:rPr lang="en-US" sz="2800" dirty="0" smtClean="0"/>
              <a:t>.</a:t>
            </a:r>
          </a:p>
          <a:p>
            <a:pPr lvl="1"/>
            <a:r>
              <a:rPr lang="en-US" sz="2800" b="1" dirty="0"/>
              <a:t>Transmission impairments</a:t>
            </a:r>
            <a:r>
              <a:rPr lang="en-US" sz="2800" b="1" dirty="0" smtClean="0"/>
              <a:t>: </a:t>
            </a:r>
            <a:r>
              <a:rPr lang="en-US" sz="2800" dirty="0"/>
              <a:t> </a:t>
            </a:r>
            <a:endParaRPr lang="en-US" sz="2800" dirty="0" smtClean="0"/>
          </a:p>
          <a:p>
            <a:pPr lvl="2"/>
            <a:r>
              <a:rPr lang="en-US" sz="2800" dirty="0" smtClean="0"/>
              <a:t>Attenuation: Twisted </a:t>
            </a:r>
            <a:r>
              <a:rPr lang="en-US" sz="2800" dirty="0"/>
              <a:t>pair has more attenuation than coaxial cable which in turn is not as good </a:t>
            </a:r>
            <a:r>
              <a:rPr lang="en-US" sz="2800" dirty="0" smtClean="0"/>
              <a:t>as optical fiber</a:t>
            </a:r>
          </a:p>
          <a:p>
            <a:pPr lvl="1" algn="just"/>
            <a:r>
              <a:rPr lang="en-US" sz="2800" b="1" dirty="0"/>
              <a:t>Interference</a:t>
            </a:r>
            <a:r>
              <a:rPr lang="en-US" sz="2800" b="1" dirty="0" smtClean="0"/>
              <a:t>: </a:t>
            </a:r>
            <a:r>
              <a:rPr lang="en-US" sz="2800" dirty="0"/>
              <a:t>Can be minimized by proper shielding in guided media</a:t>
            </a:r>
            <a:r>
              <a:rPr lang="en-US" sz="2800" dirty="0" smtClean="0"/>
              <a:t>.</a:t>
            </a:r>
          </a:p>
          <a:p>
            <a:pPr lvl="1" algn="just"/>
            <a:r>
              <a:rPr lang="en-US" sz="2800" b="1" dirty="0"/>
              <a:t>Number of receivers</a:t>
            </a:r>
            <a:r>
              <a:rPr lang="en-US" sz="2800" b="1" dirty="0" smtClean="0"/>
              <a:t>: </a:t>
            </a:r>
            <a:r>
              <a:rPr lang="en-US" sz="2800" dirty="0"/>
              <a:t>In a shared link, each attachment introduces attenuation and distortion on the line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80</a:t>
            </a:fld>
            <a:endParaRPr lang="en-US"/>
          </a:p>
        </p:txBody>
      </p:sp>
    </p:spTree>
    <p:extLst>
      <p:ext uri="{BB962C8B-B14F-4D97-AF65-F5344CB8AC3E}">
        <p14:creationId xmlns:p14="http://schemas.microsoft.com/office/powerpoint/2010/main" xmlns="" val="1280582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a:t>Transmission Media</a:t>
            </a:r>
          </a:p>
        </p:txBody>
      </p:sp>
      <p:pic>
        <p:nvPicPr>
          <p:cNvPr id="5" name="Content Placeholder 4"/>
          <p:cNvPicPr>
            <a:picLocks noGrp="1" noChangeAspect="1"/>
          </p:cNvPicPr>
          <p:nvPr>
            <p:ph idx="1"/>
          </p:nvPr>
        </p:nvPicPr>
        <p:blipFill>
          <a:blip r:embed="rId2"/>
          <a:stretch>
            <a:fillRect/>
          </a:stretch>
        </p:blipFill>
        <p:spPr>
          <a:xfrm>
            <a:off x="1957960" y="1097280"/>
            <a:ext cx="8467264" cy="5486400"/>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81</a:t>
            </a:fld>
            <a:endParaRPr lang="en-US"/>
          </a:p>
        </p:txBody>
      </p:sp>
    </p:spTree>
    <p:extLst>
      <p:ext uri="{BB962C8B-B14F-4D97-AF65-F5344CB8AC3E}">
        <p14:creationId xmlns:p14="http://schemas.microsoft.com/office/powerpoint/2010/main" xmlns="" val="26615621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smtClean="0"/>
              <a:t>Guided Transmission </a:t>
            </a:r>
            <a:r>
              <a:rPr lang="en-US" dirty="0"/>
              <a:t>Media</a:t>
            </a:r>
          </a:p>
        </p:txBody>
      </p:sp>
      <p:sp>
        <p:nvSpPr>
          <p:cNvPr id="3" name="Content Placeholder 2"/>
          <p:cNvSpPr>
            <a:spLocks noGrp="1"/>
          </p:cNvSpPr>
          <p:nvPr>
            <p:ph idx="1"/>
          </p:nvPr>
        </p:nvSpPr>
        <p:spPr>
          <a:xfrm>
            <a:off x="838200" y="1133856"/>
            <a:ext cx="10515600" cy="5587619"/>
          </a:xfrm>
        </p:spPr>
        <p:txBody>
          <a:bodyPr>
            <a:normAutofit/>
          </a:bodyPr>
          <a:lstStyle/>
          <a:p>
            <a:pPr marL="0" indent="0" algn="just">
              <a:buNone/>
            </a:pPr>
            <a:r>
              <a:rPr lang="en-US" altLang="en-US" sz="3200" dirty="0"/>
              <a:t>Transmission capacity depends on the distance and on whether the medium is point-to-point or multipoint</a:t>
            </a:r>
          </a:p>
          <a:p>
            <a:pPr marL="0" indent="0">
              <a:buNone/>
            </a:pPr>
            <a:endParaRPr lang="en-US" sz="3200" dirty="0" smtClean="0"/>
          </a:p>
          <a:p>
            <a:pPr marL="0" indent="0">
              <a:buNone/>
            </a:pPr>
            <a:r>
              <a:rPr lang="en-US" sz="3200" dirty="0" smtClean="0"/>
              <a:t>The </a:t>
            </a:r>
            <a:r>
              <a:rPr lang="en-US" sz="3200" dirty="0"/>
              <a:t>three guided media commonly used for data transmission </a:t>
            </a:r>
            <a:r>
              <a:rPr lang="en-US" sz="3200" dirty="0" smtClean="0"/>
              <a:t>are:</a:t>
            </a:r>
            <a:endParaRPr lang="en-US" altLang="en-US" sz="3200" dirty="0" smtClean="0"/>
          </a:p>
          <a:p>
            <a:r>
              <a:rPr lang="en-US" altLang="en-US" sz="3200" dirty="0" smtClean="0"/>
              <a:t>Twisted Pair</a:t>
            </a:r>
          </a:p>
          <a:p>
            <a:r>
              <a:rPr lang="en-US" altLang="en-US" sz="3200" dirty="0" smtClean="0"/>
              <a:t>Coaxial </a:t>
            </a:r>
            <a:r>
              <a:rPr lang="en-US" altLang="en-US" sz="3200" dirty="0"/>
              <a:t>cable</a:t>
            </a:r>
          </a:p>
          <a:p>
            <a:r>
              <a:rPr lang="en-US" altLang="en-US" sz="3200" dirty="0"/>
              <a:t>Optical fiber</a:t>
            </a:r>
          </a:p>
          <a:p>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82</a:t>
            </a:fld>
            <a:endParaRPr lang="en-US"/>
          </a:p>
        </p:txBody>
      </p:sp>
    </p:spTree>
    <p:extLst>
      <p:ext uri="{BB962C8B-B14F-4D97-AF65-F5344CB8AC3E}">
        <p14:creationId xmlns:p14="http://schemas.microsoft.com/office/powerpoint/2010/main" xmlns="" val="31590275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smtClean="0"/>
              <a:t>Guided Transmission </a:t>
            </a:r>
            <a:r>
              <a:rPr lang="en-US" dirty="0"/>
              <a:t>Media</a:t>
            </a:r>
          </a:p>
        </p:txBody>
      </p:sp>
      <p:pic>
        <p:nvPicPr>
          <p:cNvPr id="5" name="Content Placeholder 4"/>
          <p:cNvPicPr>
            <a:picLocks noGrp="1" noChangeAspect="1"/>
          </p:cNvPicPr>
          <p:nvPr>
            <p:ph idx="1"/>
          </p:nvPr>
        </p:nvPicPr>
        <p:blipFill>
          <a:blip r:embed="rId2"/>
          <a:stretch>
            <a:fillRect/>
          </a:stretch>
        </p:blipFill>
        <p:spPr>
          <a:xfrm>
            <a:off x="667512" y="2023250"/>
            <a:ext cx="10972800" cy="4051759"/>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83</a:t>
            </a:fld>
            <a:endParaRPr lang="en-US"/>
          </a:p>
        </p:txBody>
      </p:sp>
    </p:spTree>
    <p:extLst>
      <p:ext uri="{BB962C8B-B14F-4D97-AF65-F5344CB8AC3E}">
        <p14:creationId xmlns:p14="http://schemas.microsoft.com/office/powerpoint/2010/main" xmlns="" val="35813687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normAutofit fontScale="90000"/>
          </a:bodyPr>
          <a:lstStyle/>
          <a:p>
            <a:r>
              <a:rPr lang="en-US" dirty="0"/>
              <a:t>Guided Transmission Media </a:t>
            </a:r>
            <a:r>
              <a:rPr lang="en-US" dirty="0" smtClean="0"/>
              <a:t>- </a:t>
            </a:r>
            <a:r>
              <a:rPr lang="en-US" b="1" dirty="0" smtClean="0"/>
              <a:t>Twisted Pair</a:t>
            </a:r>
            <a:endParaRPr lang="en-US" b="1" dirty="0"/>
          </a:p>
        </p:txBody>
      </p:sp>
      <p:pic>
        <p:nvPicPr>
          <p:cNvPr id="5" name="Content Placeholder 4"/>
          <p:cNvPicPr>
            <a:picLocks noGrp="1" noChangeAspect="1"/>
          </p:cNvPicPr>
          <p:nvPr>
            <p:ph idx="1"/>
          </p:nvPr>
        </p:nvPicPr>
        <p:blipFill>
          <a:blip r:embed="rId2"/>
          <a:stretch>
            <a:fillRect/>
          </a:stretch>
        </p:blipFill>
        <p:spPr>
          <a:xfrm>
            <a:off x="609600" y="2608690"/>
            <a:ext cx="10972800" cy="2272826"/>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84</a:t>
            </a:fld>
            <a:endParaRPr lang="en-US"/>
          </a:p>
        </p:txBody>
      </p:sp>
    </p:spTree>
    <p:extLst>
      <p:ext uri="{BB962C8B-B14F-4D97-AF65-F5344CB8AC3E}">
        <p14:creationId xmlns:p14="http://schemas.microsoft.com/office/powerpoint/2010/main" xmlns="" val="20946207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normAutofit fontScale="90000"/>
          </a:bodyPr>
          <a:lstStyle/>
          <a:p>
            <a:r>
              <a:rPr lang="en-US" dirty="0"/>
              <a:t>Guided Transmission Media - </a:t>
            </a:r>
            <a:r>
              <a:rPr lang="en-US" b="1" dirty="0" smtClean="0"/>
              <a:t>Twisted </a:t>
            </a:r>
            <a:r>
              <a:rPr lang="en-US" b="1" dirty="0"/>
              <a:t>Pair</a:t>
            </a:r>
          </a:p>
        </p:txBody>
      </p:sp>
      <p:sp>
        <p:nvSpPr>
          <p:cNvPr id="3" name="Content Placeholder 2"/>
          <p:cNvSpPr>
            <a:spLocks noGrp="1"/>
          </p:cNvSpPr>
          <p:nvPr>
            <p:ph idx="1"/>
          </p:nvPr>
        </p:nvSpPr>
        <p:spPr>
          <a:xfrm>
            <a:off x="838200" y="1060704"/>
            <a:ext cx="10515600" cy="5660771"/>
          </a:xfrm>
        </p:spPr>
        <p:txBody>
          <a:bodyPr>
            <a:noAutofit/>
          </a:bodyPr>
          <a:lstStyle/>
          <a:p>
            <a:pPr marL="0" indent="0" algn="just">
              <a:buNone/>
            </a:pPr>
            <a:r>
              <a:rPr lang="en-US" sz="3200" b="1" dirty="0"/>
              <a:t>In twisted pair </a:t>
            </a:r>
            <a:r>
              <a:rPr lang="en-US" sz="3200" b="1" dirty="0" smtClean="0"/>
              <a:t>technology:</a:t>
            </a:r>
          </a:p>
          <a:p>
            <a:pPr algn="just"/>
            <a:r>
              <a:rPr lang="en-US" sz="3200" dirty="0"/>
              <a:t>The two wires are typically ``twisted'' together in a helix to reduce interference between the two </a:t>
            </a:r>
            <a:r>
              <a:rPr lang="en-US" sz="3200" dirty="0" smtClean="0"/>
              <a:t>conductors.</a:t>
            </a:r>
          </a:p>
          <a:p>
            <a:pPr algn="just"/>
            <a:r>
              <a:rPr lang="en-US" sz="3200" dirty="0" smtClean="0"/>
              <a:t>Twisted pair </a:t>
            </a:r>
            <a:r>
              <a:rPr lang="en-US" sz="3200" dirty="0"/>
              <a:t>can be used for both analog and digital communication. </a:t>
            </a:r>
            <a:endParaRPr lang="en-US" sz="3200" dirty="0" smtClean="0"/>
          </a:p>
          <a:p>
            <a:pPr algn="just"/>
            <a:r>
              <a:rPr lang="en-US" sz="3200" dirty="0"/>
              <a:t>The data rate </a:t>
            </a:r>
            <a:r>
              <a:rPr lang="en-US" sz="3200" dirty="0" smtClean="0"/>
              <a:t>is </a:t>
            </a:r>
            <a:r>
              <a:rPr lang="en-US" sz="3200" dirty="0"/>
              <a:t>inversely proportional to the square of the line length</a:t>
            </a:r>
            <a:r>
              <a:rPr lang="en-US" sz="3200" dirty="0" smtClean="0"/>
              <a:t>.</a:t>
            </a:r>
          </a:p>
          <a:p>
            <a:pPr algn="just"/>
            <a:r>
              <a:rPr lang="en-US" sz="3200" dirty="0" smtClean="0"/>
              <a:t>Data </a:t>
            </a:r>
            <a:r>
              <a:rPr lang="en-US" sz="3200" dirty="0"/>
              <a:t>rate determined by wire thickness and length. </a:t>
            </a:r>
          </a:p>
          <a:p>
            <a:pPr algn="just"/>
            <a:r>
              <a:rPr lang="en-US" sz="3200" dirty="0" smtClean="0"/>
              <a:t>Requires shielding </a:t>
            </a:r>
            <a:r>
              <a:rPr lang="en-US" sz="3200" dirty="0"/>
              <a:t>to eliminate interference from other wires impacts signal-to-noise ratio, and ultimately, the data rate. </a:t>
            </a:r>
            <a:endParaRPr lang="en-US" sz="3200" dirty="0" smtClean="0"/>
          </a:p>
          <a:p>
            <a:pPr algn="just"/>
            <a:r>
              <a:rPr lang="en-US" sz="3200" dirty="0" smtClean="0"/>
              <a:t>Low–cost easy to work, low data rate, short range</a:t>
            </a:r>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85</a:t>
            </a:fld>
            <a:endParaRPr lang="en-US"/>
          </a:p>
        </p:txBody>
      </p:sp>
    </p:spTree>
    <p:extLst>
      <p:ext uri="{BB962C8B-B14F-4D97-AF65-F5344CB8AC3E}">
        <p14:creationId xmlns:p14="http://schemas.microsoft.com/office/powerpoint/2010/main" xmlns="" val="21609407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Types of Twisted Pair</a:t>
            </a:r>
            <a:endParaRPr lang="en-US" dirty="0"/>
          </a:p>
        </p:txBody>
      </p:sp>
      <p:sp>
        <p:nvSpPr>
          <p:cNvPr id="3" name="Content Placeholder 2"/>
          <p:cNvSpPr>
            <a:spLocks noGrp="1"/>
          </p:cNvSpPr>
          <p:nvPr>
            <p:ph idx="1"/>
          </p:nvPr>
        </p:nvSpPr>
        <p:spPr>
          <a:xfrm>
            <a:off x="838200" y="1170432"/>
            <a:ext cx="10515600" cy="5551043"/>
          </a:xfrm>
        </p:spPr>
        <p:txBody>
          <a:bodyPr>
            <a:normAutofit fontScale="92500"/>
          </a:bodyPr>
          <a:lstStyle/>
          <a:p>
            <a:pPr algn="just"/>
            <a:r>
              <a:rPr lang="en-US" altLang="en-US" sz="3200" dirty="0"/>
              <a:t>STP (shielded twisted pair</a:t>
            </a:r>
            <a:r>
              <a:rPr lang="en-US" altLang="en-US" sz="3200" dirty="0" smtClean="0"/>
              <a:t>): The </a:t>
            </a:r>
            <a:r>
              <a:rPr lang="en-US" altLang="en-US" sz="3200" dirty="0"/>
              <a:t>pair is wrapped with metallic foil or braid to insulate the pair from electromagnetic interference</a:t>
            </a:r>
          </a:p>
          <a:p>
            <a:pPr algn="just"/>
            <a:r>
              <a:rPr lang="en-US" altLang="en-US" sz="3200" dirty="0"/>
              <a:t>UTP (unshielded twisted pair</a:t>
            </a:r>
            <a:r>
              <a:rPr lang="en-US" altLang="en-US" sz="3200" dirty="0" smtClean="0"/>
              <a:t>): Each </a:t>
            </a:r>
            <a:r>
              <a:rPr lang="en-US" altLang="en-US" sz="3200" dirty="0"/>
              <a:t>wire is insulated with plastic wrap, but the pair is encased in an outer covering</a:t>
            </a:r>
          </a:p>
          <a:p>
            <a:pPr algn="just"/>
            <a:r>
              <a:rPr lang="en-US" sz="3200" b="1" dirty="0" smtClean="0"/>
              <a:t>Use</a:t>
            </a:r>
            <a:r>
              <a:rPr lang="en-US" sz="3200" b="1" dirty="0"/>
              <a:t>: </a:t>
            </a:r>
            <a:r>
              <a:rPr lang="en-US" sz="3200" dirty="0"/>
              <a:t>The oldest and the most popular use of twisted pair are in telephony. In LAN it is commonly used for point-to-point short distance communication (say, 100m) within a building or a room. </a:t>
            </a:r>
          </a:p>
          <a:p>
            <a:r>
              <a:rPr lang="en-US" sz="3200" b="1" dirty="0" smtClean="0"/>
              <a:t>Advantages</a:t>
            </a:r>
            <a:r>
              <a:rPr lang="en-US" sz="3200" dirty="0" smtClean="0"/>
              <a:t>: </a:t>
            </a:r>
            <a:r>
              <a:rPr lang="en-US" altLang="en-US" sz="3200" dirty="0" smtClean="0"/>
              <a:t>Inexpensive, Flexible </a:t>
            </a:r>
            <a:r>
              <a:rPr lang="en-US" altLang="en-US" sz="3200" dirty="0"/>
              <a:t>and light </a:t>
            </a:r>
            <a:r>
              <a:rPr lang="en-US" altLang="en-US" sz="3200" dirty="0" smtClean="0"/>
              <a:t>weight, Easy </a:t>
            </a:r>
            <a:r>
              <a:rPr lang="en-US" altLang="en-US" sz="3200" dirty="0"/>
              <a:t>to work with and </a:t>
            </a:r>
            <a:r>
              <a:rPr lang="en-US" altLang="en-US" sz="3200" dirty="0" smtClean="0"/>
              <a:t>install.</a:t>
            </a:r>
          </a:p>
          <a:p>
            <a:pPr algn="just"/>
            <a:r>
              <a:rPr lang="en-US" altLang="en-US" sz="3200" b="1" dirty="0" smtClean="0"/>
              <a:t>Disadvantages</a:t>
            </a:r>
            <a:r>
              <a:rPr lang="en-US" altLang="en-US" sz="3200" dirty="0" smtClean="0"/>
              <a:t>: </a:t>
            </a:r>
            <a:r>
              <a:rPr lang="en-US" altLang="en-US" sz="3200" dirty="0"/>
              <a:t>Susceptibility to interference and </a:t>
            </a:r>
            <a:r>
              <a:rPr lang="en-US" altLang="en-US" sz="3200" dirty="0" smtClean="0"/>
              <a:t>noise, attenuation problem, </a:t>
            </a:r>
            <a:r>
              <a:rPr lang="en-US" altLang="en-US" sz="3200" dirty="0"/>
              <a:t>Relatively low bandwidth (3000Hz</a:t>
            </a:r>
            <a:r>
              <a:rPr lang="en-US" altLang="en-US" sz="3200" dirty="0" smtClean="0"/>
              <a:t>).</a:t>
            </a:r>
            <a:endParaRPr lang="en-US" altLang="en-US" sz="3200" dirty="0"/>
          </a:p>
          <a:p>
            <a:endParaRPr lang="en-US" altLang="en-US" sz="3200" dirty="0"/>
          </a:p>
          <a:p>
            <a:endParaRPr lang="en-US" altLang="en-US" sz="3200" dirty="0"/>
          </a:p>
          <a:p>
            <a:pPr marL="0" indent="0" algn="just">
              <a:buNone/>
            </a:pPr>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86</a:t>
            </a:fld>
            <a:endParaRPr lang="en-US"/>
          </a:p>
        </p:txBody>
      </p:sp>
    </p:spTree>
    <p:extLst>
      <p:ext uri="{BB962C8B-B14F-4D97-AF65-F5344CB8AC3E}">
        <p14:creationId xmlns:p14="http://schemas.microsoft.com/office/powerpoint/2010/main" xmlns="" val="41674045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normAutofit fontScale="90000"/>
          </a:bodyPr>
          <a:lstStyle/>
          <a:p>
            <a:r>
              <a:rPr lang="en-US" dirty="0"/>
              <a:t>Guided Transmission Media - </a:t>
            </a:r>
            <a:r>
              <a:rPr lang="en-US" b="1" dirty="0" smtClean="0"/>
              <a:t>Coaxial Cable</a:t>
            </a:r>
            <a:endParaRPr lang="en-US" b="1" dirty="0"/>
          </a:p>
        </p:txBody>
      </p:sp>
      <p:pic>
        <p:nvPicPr>
          <p:cNvPr id="5" name="Content Placeholder 4"/>
          <p:cNvPicPr>
            <a:picLocks noGrp="1" noChangeAspect="1"/>
          </p:cNvPicPr>
          <p:nvPr>
            <p:ph idx="1"/>
          </p:nvPr>
        </p:nvPicPr>
        <p:blipFill>
          <a:blip r:embed="rId2"/>
          <a:stretch>
            <a:fillRect/>
          </a:stretch>
        </p:blipFill>
        <p:spPr>
          <a:xfrm>
            <a:off x="1066800" y="1557401"/>
            <a:ext cx="10058400" cy="4706531"/>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87</a:t>
            </a:fld>
            <a:endParaRPr lang="en-US"/>
          </a:p>
        </p:txBody>
      </p:sp>
    </p:spTree>
    <p:extLst>
      <p:ext uri="{BB962C8B-B14F-4D97-AF65-F5344CB8AC3E}">
        <p14:creationId xmlns:p14="http://schemas.microsoft.com/office/powerpoint/2010/main" xmlns="" val="3661952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Guided Transmission Media - </a:t>
            </a:r>
            <a:r>
              <a:rPr lang="en-US" b="1" dirty="0" smtClean="0"/>
              <a:t>Coaxial </a:t>
            </a:r>
            <a:r>
              <a:rPr lang="en-US" b="1" dirty="0"/>
              <a:t>Cable</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a:t>Coaxial cable (or </a:t>
            </a:r>
            <a:r>
              <a:rPr lang="en-US" sz="3200" i="1" dirty="0"/>
              <a:t>coax) </a:t>
            </a:r>
            <a:r>
              <a:rPr lang="en-US" sz="3200" dirty="0"/>
              <a:t>carries signals of higher frequency ranges than those in </a:t>
            </a:r>
            <a:r>
              <a:rPr lang="en-US" sz="3200" dirty="0" smtClean="0"/>
              <a:t>twisted pair cable</a:t>
            </a:r>
          </a:p>
          <a:p>
            <a:pPr algn="just"/>
            <a:r>
              <a:rPr lang="en-US" sz="3200" dirty="0" smtClean="0"/>
              <a:t>Coax </a:t>
            </a:r>
            <a:r>
              <a:rPr lang="en-US" sz="3200" dirty="0"/>
              <a:t>has a central core conductor of solid or stranded wire (</a:t>
            </a:r>
            <a:r>
              <a:rPr lang="en-US" sz="3200" dirty="0" smtClean="0"/>
              <a:t>usually copper</a:t>
            </a:r>
            <a:r>
              <a:rPr lang="en-US" sz="3200" dirty="0"/>
              <a:t>) enclosed in an insulating sheath, which is, in turn, encased in an outer </a:t>
            </a:r>
            <a:r>
              <a:rPr lang="en-US" sz="3200" dirty="0" smtClean="0"/>
              <a:t>conductor of </a:t>
            </a:r>
            <a:r>
              <a:rPr lang="en-US" sz="3200" dirty="0"/>
              <a:t>metal foil, braid, or a combination of the two</a:t>
            </a:r>
            <a:r>
              <a:rPr lang="en-US" sz="3200" dirty="0" smtClean="0"/>
              <a:t>.</a:t>
            </a:r>
          </a:p>
          <a:p>
            <a:pPr algn="just"/>
            <a:r>
              <a:rPr lang="en-US" sz="3200" dirty="0"/>
              <a:t>The outer metallic wrapping </a:t>
            </a:r>
            <a:r>
              <a:rPr lang="en-US" sz="3200" dirty="0" smtClean="0"/>
              <a:t>serves both </a:t>
            </a:r>
            <a:r>
              <a:rPr lang="en-US" sz="3200" dirty="0"/>
              <a:t>as a shield against noise and as the second conductor, which completes the circuit</a:t>
            </a:r>
            <a:r>
              <a:rPr lang="en-US" sz="3200" dirty="0" smtClean="0"/>
              <a:t>.</a:t>
            </a:r>
          </a:p>
          <a:p>
            <a:pPr algn="just"/>
            <a:r>
              <a:rPr lang="en-US" sz="3200" dirty="0"/>
              <a:t>This outer conductor is also enclosed in an insulating sheath, and the whole cable </a:t>
            </a:r>
            <a:r>
              <a:rPr lang="en-US" sz="3200" dirty="0" smtClean="0"/>
              <a:t>is protected </a:t>
            </a:r>
            <a:r>
              <a:rPr lang="en-US" sz="3200" dirty="0"/>
              <a:t>by a plastic cover</a:t>
            </a:r>
          </a:p>
        </p:txBody>
      </p:sp>
      <p:sp>
        <p:nvSpPr>
          <p:cNvPr id="4" name="Slide Number Placeholder 3"/>
          <p:cNvSpPr>
            <a:spLocks noGrp="1"/>
          </p:cNvSpPr>
          <p:nvPr>
            <p:ph type="sldNum" sz="quarter" idx="12"/>
          </p:nvPr>
        </p:nvSpPr>
        <p:spPr/>
        <p:txBody>
          <a:bodyPr/>
          <a:lstStyle/>
          <a:p>
            <a:fld id="{DBC07081-7272-470F-BCAA-36563EDCC3FD}" type="slidenum">
              <a:rPr lang="en-US" smtClean="0"/>
              <a:pPr/>
              <a:t>88</a:t>
            </a:fld>
            <a:endParaRPr lang="en-US"/>
          </a:p>
        </p:txBody>
      </p:sp>
    </p:spTree>
    <p:extLst>
      <p:ext uri="{BB962C8B-B14F-4D97-AF65-F5344CB8AC3E}">
        <p14:creationId xmlns:p14="http://schemas.microsoft.com/office/powerpoint/2010/main" xmlns="" val="40274164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Guided Transmission Media - </a:t>
            </a:r>
            <a:r>
              <a:rPr lang="en-US" b="1" dirty="0" smtClean="0"/>
              <a:t>Coaxial </a:t>
            </a:r>
            <a:r>
              <a:rPr lang="en-US" b="1" dirty="0"/>
              <a:t>Cable</a:t>
            </a:r>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200" dirty="0" smtClean="0"/>
              <a:t>Most </a:t>
            </a:r>
            <a:r>
              <a:rPr lang="en-US" sz="3200" dirty="0"/>
              <a:t>versatile medium</a:t>
            </a:r>
          </a:p>
          <a:p>
            <a:pPr lvl="1" algn="just"/>
            <a:r>
              <a:rPr lang="en-US" sz="3200" dirty="0" smtClean="0"/>
              <a:t>LANs</a:t>
            </a:r>
            <a:r>
              <a:rPr lang="en-US" sz="3200" dirty="0"/>
              <a:t>, Cable TV, Long-distance telephones, </a:t>
            </a:r>
            <a:r>
              <a:rPr lang="en-US" sz="3200" dirty="0" smtClean="0"/>
              <a:t>VCR to-TV connections</a:t>
            </a:r>
          </a:p>
          <a:p>
            <a:r>
              <a:rPr lang="en-US" altLang="en-US" sz="3200" b="1" dirty="0" smtClean="0"/>
              <a:t>Advantages</a:t>
            </a:r>
            <a:r>
              <a:rPr lang="en-US" altLang="en-US" sz="3200" dirty="0" smtClean="0"/>
              <a:t>: Higher </a:t>
            </a:r>
            <a:r>
              <a:rPr lang="en-US" altLang="en-US" sz="3200" dirty="0"/>
              <a:t>bandwidth</a:t>
            </a:r>
          </a:p>
          <a:p>
            <a:pPr lvl="1"/>
            <a:r>
              <a:rPr lang="en-US" altLang="en-US" sz="3200" dirty="0"/>
              <a:t>400 to 600Mhz</a:t>
            </a:r>
          </a:p>
          <a:p>
            <a:pPr lvl="1"/>
            <a:r>
              <a:rPr lang="en-US" altLang="en-US" sz="3200" dirty="0"/>
              <a:t>up to 10,800 voice conversations</a:t>
            </a:r>
          </a:p>
          <a:p>
            <a:r>
              <a:rPr lang="en-US" altLang="en-US" sz="3200" dirty="0"/>
              <a:t>Can be tapped easily (pros and cons)</a:t>
            </a:r>
          </a:p>
          <a:p>
            <a:r>
              <a:rPr lang="en-US" altLang="en-US" sz="3200" dirty="0"/>
              <a:t>Much less susceptible to interference than twisted </a:t>
            </a:r>
            <a:r>
              <a:rPr lang="en-US" altLang="en-US" sz="3200" dirty="0" smtClean="0"/>
              <a:t>pair</a:t>
            </a:r>
          </a:p>
          <a:p>
            <a:r>
              <a:rPr lang="en-US" altLang="en-US" sz="3200" b="1" dirty="0" smtClean="0"/>
              <a:t>Disadvantages</a:t>
            </a:r>
            <a:r>
              <a:rPr lang="en-US" altLang="en-US" sz="3200" dirty="0" smtClean="0"/>
              <a:t>: </a:t>
            </a:r>
            <a:r>
              <a:rPr lang="en-US" altLang="en-US" sz="3200" dirty="0"/>
              <a:t>High attenuation rate makes it expensive over long </a:t>
            </a:r>
            <a:r>
              <a:rPr lang="en-US" altLang="en-US" sz="3200" dirty="0" smtClean="0"/>
              <a:t>distance, Bulky </a:t>
            </a:r>
            <a:endParaRPr lang="en-US" altLang="en-US" sz="3200" dirty="0"/>
          </a:p>
          <a:p>
            <a:endParaRPr lang="en-US" altLang="en-US" sz="3200" dirty="0"/>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89</a:t>
            </a:fld>
            <a:endParaRPr lang="en-US"/>
          </a:p>
        </p:txBody>
      </p:sp>
    </p:spTree>
    <p:extLst>
      <p:ext uri="{BB962C8B-B14F-4D97-AF65-F5344CB8AC3E}">
        <p14:creationId xmlns:p14="http://schemas.microsoft.com/office/powerpoint/2010/main" xmlns="" val="500038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771"/>
          </a:xfrm>
        </p:spPr>
        <p:txBody>
          <a:bodyPr/>
          <a:lstStyle/>
          <a:p>
            <a:r>
              <a:rPr lang="en-US" dirty="0" smtClean="0"/>
              <a:t>Network Hardware</a:t>
            </a:r>
            <a:endParaRPr lang="en-US" dirty="0"/>
          </a:p>
        </p:txBody>
      </p:sp>
      <p:sp>
        <p:nvSpPr>
          <p:cNvPr id="3" name="Content Placeholder 2"/>
          <p:cNvSpPr>
            <a:spLocks noGrp="1"/>
          </p:cNvSpPr>
          <p:nvPr>
            <p:ph idx="1"/>
          </p:nvPr>
        </p:nvSpPr>
        <p:spPr>
          <a:xfrm>
            <a:off x="838200" y="1072896"/>
            <a:ext cx="10515600" cy="5648579"/>
          </a:xfrm>
        </p:spPr>
        <p:txBody>
          <a:bodyPr>
            <a:normAutofit/>
          </a:bodyPr>
          <a:lstStyle/>
          <a:p>
            <a:pPr algn="just"/>
            <a:r>
              <a:rPr lang="en-US" sz="3600" dirty="0" smtClean="0"/>
              <a:t>The </a:t>
            </a:r>
            <a:r>
              <a:rPr lang="en-US" sz="3600" dirty="0"/>
              <a:t>user machines in a network are called </a:t>
            </a:r>
            <a:r>
              <a:rPr lang="en-US" sz="3600" b="1" dirty="0"/>
              <a:t>hosts</a:t>
            </a:r>
            <a:r>
              <a:rPr lang="en-US" sz="3600" dirty="0"/>
              <a:t>. </a:t>
            </a:r>
            <a:endParaRPr lang="en-US" sz="3600" dirty="0" smtClean="0"/>
          </a:p>
          <a:p>
            <a:pPr algn="just"/>
            <a:r>
              <a:rPr lang="en-US" sz="3600" dirty="0" smtClean="0"/>
              <a:t>The </a:t>
            </a:r>
            <a:r>
              <a:rPr lang="en-US" sz="3600" dirty="0"/>
              <a:t>hosts are connected by a </a:t>
            </a:r>
            <a:r>
              <a:rPr lang="en-US" sz="3600" b="1" dirty="0"/>
              <a:t>subnet </a:t>
            </a:r>
            <a:r>
              <a:rPr lang="en-US" sz="3600" dirty="0" smtClean="0"/>
              <a:t>which carries </a:t>
            </a:r>
            <a:r>
              <a:rPr lang="en-US" sz="3600" dirty="0"/>
              <a:t>messages between hosts. </a:t>
            </a:r>
            <a:endParaRPr lang="en-US" sz="3600" dirty="0" smtClean="0"/>
          </a:p>
          <a:p>
            <a:pPr algn="just"/>
            <a:r>
              <a:rPr lang="en-US" sz="3600" dirty="0" smtClean="0"/>
              <a:t>The </a:t>
            </a:r>
            <a:r>
              <a:rPr lang="en-US" sz="3600" dirty="0"/>
              <a:t>subnet is made up of </a:t>
            </a:r>
            <a:r>
              <a:rPr lang="en-US" sz="3600" b="1" dirty="0"/>
              <a:t>transmission lines </a:t>
            </a:r>
            <a:r>
              <a:rPr lang="en-US" sz="3600" dirty="0"/>
              <a:t>(trunks, channels</a:t>
            </a:r>
            <a:r>
              <a:rPr lang="en-US" sz="3600" dirty="0" smtClean="0"/>
              <a:t>, circuits</a:t>
            </a:r>
            <a:r>
              <a:rPr lang="en-US" sz="3600" dirty="0"/>
              <a:t>) and </a:t>
            </a:r>
            <a:r>
              <a:rPr lang="en-US" sz="3600" b="1" dirty="0"/>
              <a:t>switching elements </a:t>
            </a:r>
            <a:r>
              <a:rPr lang="en-US" sz="3600" dirty="0"/>
              <a:t>(computers</a:t>
            </a:r>
            <a:r>
              <a:rPr lang="en-US" sz="3600" dirty="0" smtClean="0"/>
              <a:t>).</a:t>
            </a:r>
          </a:p>
          <a:p>
            <a:pPr algn="just"/>
            <a:r>
              <a:rPr lang="en-US" sz="3600" dirty="0" smtClean="0"/>
              <a:t>Computer Networks can be classified by two dimensions:</a:t>
            </a:r>
          </a:p>
          <a:p>
            <a:pPr lvl="1" algn="just"/>
            <a:r>
              <a:rPr lang="en-US" sz="3600" dirty="0" smtClean="0"/>
              <a:t>Transmission Technology</a:t>
            </a:r>
          </a:p>
          <a:p>
            <a:pPr lvl="1" algn="just"/>
            <a:r>
              <a:rPr lang="en-US" sz="3600" dirty="0" smtClean="0"/>
              <a:t>Scale</a:t>
            </a:r>
          </a:p>
          <a:p>
            <a:pPr algn="just"/>
            <a:endParaRPr lang="en-US" sz="3600" dirty="0" smtClean="0"/>
          </a:p>
        </p:txBody>
      </p:sp>
      <p:sp>
        <p:nvSpPr>
          <p:cNvPr id="4" name="Slide Number Placeholder 3"/>
          <p:cNvSpPr>
            <a:spLocks noGrp="1"/>
          </p:cNvSpPr>
          <p:nvPr>
            <p:ph type="sldNum" sz="quarter" idx="12"/>
          </p:nvPr>
        </p:nvSpPr>
        <p:spPr/>
        <p:txBody>
          <a:bodyPr/>
          <a:lstStyle/>
          <a:p>
            <a:fld id="{DBC07081-7272-470F-BCAA-36563EDCC3FD}" type="slidenum">
              <a:rPr lang="en-US" smtClean="0"/>
              <a:pPr/>
              <a:t>9</a:t>
            </a:fld>
            <a:endParaRPr lang="en-US"/>
          </a:p>
        </p:txBody>
      </p:sp>
    </p:spTree>
    <p:extLst>
      <p:ext uri="{BB962C8B-B14F-4D97-AF65-F5344CB8AC3E}">
        <p14:creationId xmlns:p14="http://schemas.microsoft.com/office/powerpoint/2010/main" xmlns="" val="1749331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Transmission Media - </a:t>
            </a:r>
            <a:r>
              <a:rPr lang="en-US" b="1" dirty="0" smtClean="0"/>
              <a:t>Optical </a:t>
            </a:r>
            <a:r>
              <a:rPr lang="en-US" b="1" dirty="0"/>
              <a:t>Fiber</a:t>
            </a:r>
          </a:p>
        </p:txBody>
      </p:sp>
      <p:pic>
        <p:nvPicPr>
          <p:cNvPr id="5" name="Content Placeholder 4"/>
          <p:cNvPicPr>
            <a:picLocks noGrp="1" noChangeAspect="1"/>
          </p:cNvPicPr>
          <p:nvPr>
            <p:ph idx="1"/>
          </p:nvPr>
        </p:nvPicPr>
        <p:blipFill>
          <a:blip r:embed="rId2"/>
          <a:stretch>
            <a:fillRect/>
          </a:stretch>
        </p:blipFill>
        <p:spPr>
          <a:xfrm>
            <a:off x="1183035" y="1825625"/>
            <a:ext cx="9825930" cy="4351338"/>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90</a:t>
            </a:fld>
            <a:endParaRPr lang="en-US"/>
          </a:p>
        </p:txBody>
      </p:sp>
    </p:spTree>
    <p:extLst>
      <p:ext uri="{BB962C8B-B14F-4D97-AF65-F5344CB8AC3E}">
        <p14:creationId xmlns:p14="http://schemas.microsoft.com/office/powerpoint/2010/main" xmlns="" val="16442615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Guided Transmission Media - </a:t>
            </a:r>
            <a:r>
              <a:rPr lang="en-US" b="1" dirty="0"/>
              <a:t>Optical Fiber</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pPr algn="just"/>
            <a:r>
              <a:rPr lang="en-US" sz="3600" dirty="0"/>
              <a:t>A fiber-optic cable is made of glass or plastic and transmits signals in the form of light</a:t>
            </a:r>
            <a:r>
              <a:rPr lang="en-US" sz="3600" dirty="0" smtClean="0"/>
              <a:t>.</a:t>
            </a:r>
          </a:p>
          <a:p>
            <a:pPr algn="just"/>
            <a:r>
              <a:rPr lang="en-US" sz="3600" dirty="0"/>
              <a:t>Optical fibers use reflection to guide light through a channel</a:t>
            </a:r>
            <a:r>
              <a:rPr lang="en-US" sz="3600" dirty="0" smtClean="0"/>
              <a:t>.</a:t>
            </a:r>
          </a:p>
          <a:p>
            <a:pPr algn="just"/>
            <a:r>
              <a:rPr lang="en-US" sz="3600" dirty="0"/>
              <a:t>A glass or plastic </a:t>
            </a:r>
            <a:r>
              <a:rPr lang="en-US" sz="3600" dirty="0" smtClean="0"/>
              <a:t>core is </a:t>
            </a:r>
            <a:r>
              <a:rPr lang="en-US" sz="3600" dirty="0"/>
              <a:t>surrounded by a cladding of less dense glass or plastic</a:t>
            </a:r>
            <a:r>
              <a:rPr lang="en-US" sz="3600" dirty="0" smtClean="0"/>
              <a:t>.</a:t>
            </a:r>
          </a:p>
          <a:p>
            <a:pPr algn="just"/>
            <a:r>
              <a:rPr lang="en-US" sz="3600" dirty="0"/>
              <a:t>The difference in density of </a:t>
            </a:r>
            <a:r>
              <a:rPr lang="en-US" sz="3600" dirty="0" smtClean="0"/>
              <a:t>the two </a:t>
            </a:r>
            <a:r>
              <a:rPr lang="en-US" sz="3600" dirty="0"/>
              <a:t>materials must be such that a beam of light moving through the core is reflected </a:t>
            </a:r>
            <a:r>
              <a:rPr lang="en-US" sz="3600" dirty="0" smtClean="0"/>
              <a:t>off the </a:t>
            </a:r>
            <a:r>
              <a:rPr lang="en-US" sz="3600" dirty="0"/>
              <a:t>cladding instead of being refracted into it.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91</a:t>
            </a:fld>
            <a:endParaRPr lang="en-US"/>
          </a:p>
        </p:txBody>
      </p:sp>
    </p:spTree>
    <p:extLst>
      <p:ext uri="{BB962C8B-B14F-4D97-AF65-F5344CB8AC3E}">
        <p14:creationId xmlns:p14="http://schemas.microsoft.com/office/powerpoint/2010/main" xmlns="" val="17251064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lstStyle/>
          <a:p>
            <a:r>
              <a:rPr lang="en-US" dirty="0"/>
              <a:t>Guided Transmission Media - </a:t>
            </a:r>
            <a:r>
              <a:rPr lang="en-US" b="1" dirty="0" smtClean="0"/>
              <a:t>Optical Fiber</a:t>
            </a:r>
            <a:endParaRPr lang="en-US" b="1" dirty="0"/>
          </a:p>
        </p:txBody>
      </p:sp>
      <p:sp>
        <p:nvSpPr>
          <p:cNvPr id="3" name="Content Placeholder 2"/>
          <p:cNvSpPr>
            <a:spLocks noGrp="1"/>
          </p:cNvSpPr>
          <p:nvPr>
            <p:ph idx="1"/>
          </p:nvPr>
        </p:nvSpPr>
        <p:spPr>
          <a:xfrm>
            <a:off x="838200" y="1158240"/>
            <a:ext cx="10515600" cy="5563235"/>
          </a:xfrm>
        </p:spPr>
        <p:txBody>
          <a:bodyPr>
            <a:normAutofit/>
          </a:bodyPr>
          <a:lstStyle/>
          <a:p>
            <a:pPr algn="just"/>
            <a:r>
              <a:rPr lang="en-US" sz="3200" b="1" dirty="0" smtClean="0"/>
              <a:t>Advantages</a:t>
            </a:r>
            <a:r>
              <a:rPr lang="en-US" sz="3200" dirty="0" smtClean="0"/>
              <a:t>:</a:t>
            </a:r>
          </a:p>
          <a:p>
            <a:pPr lvl="1">
              <a:buClr>
                <a:schemeClr val="tx1"/>
              </a:buClr>
            </a:pPr>
            <a:r>
              <a:rPr lang="en-US" altLang="en-US" sz="3200" dirty="0"/>
              <a:t>greater capacity (bandwidth of up to 2 </a:t>
            </a:r>
            <a:r>
              <a:rPr lang="en-US" altLang="en-US" sz="3200" dirty="0" err="1"/>
              <a:t>Gbps</a:t>
            </a:r>
            <a:r>
              <a:rPr lang="en-US" altLang="en-US" sz="3200" dirty="0"/>
              <a:t>)</a:t>
            </a:r>
          </a:p>
          <a:p>
            <a:pPr lvl="1">
              <a:buClr>
                <a:schemeClr val="tx1"/>
              </a:buClr>
            </a:pPr>
            <a:r>
              <a:rPr lang="en-US" altLang="en-US" sz="3200" dirty="0"/>
              <a:t>smaller size and lighter weight</a:t>
            </a:r>
          </a:p>
          <a:p>
            <a:pPr lvl="1">
              <a:buClr>
                <a:schemeClr val="tx1"/>
              </a:buClr>
            </a:pPr>
            <a:r>
              <a:rPr lang="en-US" altLang="en-US" sz="3200" dirty="0"/>
              <a:t>lower attenuation</a:t>
            </a:r>
          </a:p>
          <a:p>
            <a:pPr lvl="1">
              <a:buClr>
                <a:schemeClr val="tx1"/>
              </a:buClr>
            </a:pPr>
            <a:r>
              <a:rPr lang="en-US" altLang="en-US" sz="3200" dirty="0"/>
              <a:t>immunity to environmental interference</a:t>
            </a:r>
          </a:p>
          <a:p>
            <a:pPr lvl="1">
              <a:buClr>
                <a:schemeClr val="tx1"/>
              </a:buClr>
            </a:pPr>
            <a:r>
              <a:rPr lang="en-US" altLang="en-US" sz="3200" dirty="0"/>
              <a:t>highly secure due to tap difficulty and lack of signal </a:t>
            </a:r>
            <a:r>
              <a:rPr lang="en-US" altLang="en-US" sz="3200" dirty="0" smtClean="0"/>
              <a:t>radiation</a:t>
            </a:r>
          </a:p>
          <a:p>
            <a:pPr>
              <a:buClr>
                <a:schemeClr val="tx1"/>
              </a:buClr>
            </a:pPr>
            <a:r>
              <a:rPr lang="en-US" altLang="en-US" sz="3200" b="1" dirty="0" smtClean="0"/>
              <a:t>Disadvantages</a:t>
            </a:r>
            <a:r>
              <a:rPr lang="en-US" altLang="en-US" sz="3200" dirty="0" smtClean="0"/>
              <a:t>:</a:t>
            </a:r>
          </a:p>
          <a:p>
            <a:pPr lvl="1">
              <a:buClr>
                <a:schemeClr val="tx1"/>
              </a:buClr>
            </a:pPr>
            <a:r>
              <a:rPr lang="en-US" altLang="en-US" sz="3200" dirty="0"/>
              <a:t>expensive over short distance</a:t>
            </a:r>
          </a:p>
          <a:p>
            <a:pPr lvl="1">
              <a:buClr>
                <a:schemeClr val="tx1"/>
              </a:buClr>
            </a:pPr>
            <a:r>
              <a:rPr lang="en-US" altLang="en-US" sz="3200" dirty="0"/>
              <a:t>requires highly skilled installers</a:t>
            </a:r>
          </a:p>
          <a:p>
            <a:pPr lvl="1">
              <a:buClr>
                <a:schemeClr val="tx1"/>
              </a:buClr>
            </a:pPr>
            <a:r>
              <a:rPr lang="en-US" altLang="en-US" sz="3200" dirty="0"/>
              <a:t>adding additional nodes is difficult</a:t>
            </a:r>
          </a:p>
          <a:p>
            <a:pPr>
              <a:buClr>
                <a:schemeClr val="tx1"/>
              </a:buClr>
            </a:pPr>
            <a:endParaRPr lang="en-US" altLang="en-US" sz="3200" dirty="0"/>
          </a:p>
          <a:p>
            <a:pPr algn="just"/>
            <a:endParaRPr lang="en-US" sz="32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92</a:t>
            </a:fld>
            <a:endParaRPr lang="en-US"/>
          </a:p>
        </p:txBody>
      </p:sp>
    </p:spTree>
    <p:extLst>
      <p:ext uri="{BB962C8B-B14F-4D97-AF65-F5344CB8AC3E}">
        <p14:creationId xmlns:p14="http://schemas.microsoft.com/office/powerpoint/2010/main" xmlns="" val="160392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smtClean="0"/>
              <a:t>Unguided Transmission Media - </a:t>
            </a:r>
            <a:r>
              <a:rPr lang="en-US" b="1" dirty="0" smtClean="0"/>
              <a:t>Wireless</a:t>
            </a:r>
            <a:endParaRPr lang="en-US" b="1" dirty="0"/>
          </a:p>
        </p:txBody>
      </p:sp>
      <p:sp>
        <p:nvSpPr>
          <p:cNvPr id="3" name="Content Placeholder 2"/>
          <p:cNvSpPr>
            <a:spLocks noGrp="1"/>
          </p:cNvSpPr>
          <p:nvPr>
            <p:ph idx="1"/>
          </p:nvPr>
        </p:nvSpPr>
        <p:spPr>
          <a:xfrm>
            <a:off x="838200" y="1121664"/>
            <a:ext cx="10515600" cy="5599811"/>
          </a:xfrm>
        </p:spPr>
        <p:txBody>
          <a:bodyPr>
            <a:noAutofit/>
          </a:bodyPr>
          <a:lstStyle/>
          <a:p>
            <a:pPr algn="just"/>
            <a:r>
              <a:rPr lang="en-US" sz="3200" dirty="0"/>
              <a:t>Transmission and reception are achieved using an antenna</a:t>
            </a:r>
          </a:p>
          <a:p>
            <a:pPr lvl="1" algn="just"/>
            <a:r>
              <a:rPr lang="en-US" sz="3200" dirty="0" smtClean="0"/>
              <a:t>Transmitter </a:t>
            </a:r>
            <a:r>
              <a:rPr lang="en-US" sz="3200" dirty="0"/>
              <a:t>sends out the </a:t>
            </a:r>
            <a:r>
              <a:rPr lang="en-US" sz="3200" dirty="0" smtClean="0"/>
              <a:t>EM </a:t>
            </a:r>
            <a:r>
              <a:rPr lang="en-US" sz="3200" dirty="0"/>
              <a:t>signal into the medium</a:t>
            </a:r>
          </a:p>
          <a:p>
            <a:pPr lvl="1" algn="just"/>
            <a:r>
              <a:rPr lang="en-US" sz="3200" dirty="0" smtClean="0"/>
              <a:t>Receiver </a:t>
            </a:r>
            <a:r>
              <a:rPr lang="en-US" sz="3200" dirty="0"/>
              <a:t>picks up the signal from the surrounding medium</a:t>
            </a:r>
          </a:p>
          <a:p>
            <a:pPr algn="just"/>
            <a:r>
              <a:rPr lang="en-US" sz="3200" dirty="0"/>
              <a:t> Directional transmission</a:t>
            </a:r>
          </a:p>
          <a:p>
            <a:pPr lvl="1" algn="just"/>
            <a:r>
              <a:rPr lang="en-US" sz="3200" dirty="0" smtClean="0"/>
              <a:t>Transmitter </a:t>
            </a:r>
            <a:r>
              <a:rPr lang="en-US" sz="3200" dirty="0"/>
              <a:t>sends out a focused </a:t>
            </a:r>
            <a:r>
              <a:rPr lang="en-US" sz="3200" dirty="0" smtClean="0"/>
              <a:t>EM </a:t>
            </a:r>
            <a:r>
              <a:rPr lang="en-US" sz="3200" dirty="0"/>
              <a:t>beam</a:t>
            </a:r>
          </a:p>
          <a:p>
            <a:pPr lvl="1" algn="just"/>
            <a:r>
              <a:rPr lang="en-US" sz="3200" dirty="0" smtClean="0"/>
              <a:t>Transmitter </a:t>
            </a:r>
            <a:r>
              <a:rPr lang="en-US" sz="3200" dirty="0"/>
              <a:t>and receiver antennae must be carefully aligned</a:t>
            </a:r>
          </a:p>
          <a:p>
            <a:pPr lvl="1" algn="just"/>
            <a:r>
              <a:rPr lang="en-US" sz="3200" dirty="0" smtClean="0"/>
              <a:t>More </a:t>
            </a:r>
            <a:r>
              <a:rPr lang="en-US" sz="3200" dirty="0"/>
              <a:t>suitable for higher frequency signals</a:t>
            </a:r>
          </a:p>
          <a:p>
            <a:pPr algn="just"/>
            <a:r>
              <a:rPr lang="en-US" sz="3200" dirty="0" smtClean="0"/>
              <a:t>Omnidirectional </a:t>
            </a:r>
            <a:r>
              <a:rPr lang="en-US" sz="3200" dirty="0"/>
              <a:t>transmission</a:t>
            </a:r>
          </a:p>
          <a:p>
            <a:pPr lvl="1" algn="just"/>
            <a:r>
              <a:rPr lang="en-US" sz="3200" dirty="0" smtClean="0"/>
              <a:t>Transmitted </a:t>
            </a:r>
            <a:r>
              <a:rPr lang="en-US" sz="3200" dirty="0"/>
              <a:t>signal spreads out in all directions</a:t>
            </a:r>
          </a:p>
          <a:p>
            <a:pPr lvl="1" algn="just"/>
            <a:r>
              <a:rPr lang="en-US" sz="3200" dirty="0" smtClean="0"/>
              <a:t>May </a:t>
            </a:r>
            <a:r>
              <a:rPr lang="en-US" sz="3200" dirty="0"/>
              <a:t>be received by many antennae</a:t>
            </a:r>
          </a:p>
        </p:txBody>
      </p:sp>
      <p:sp>
        <p:nvSpPr>
          <p:cNvPr id="4" name="Slide Number Placeholder 3"/>
          <p:cNvSpPr>
            <a:spLocks noGrp="1"/>
          </p:cNvSpPr>
          <p:nvPr>
            <p:ph type="sldNum" sz="quarter" idx="12"/>
          </p:nvPr>
        </p:nvSpPr>
        <p:spPr/>
        <p:txBody>
          <a:bodyPr/>
          <a:lstStyle/>
          <a:p>
            <a:fld id="{DBC07081-7272-470F-BCAA-36563EDCC3FD}" type="slidenum">
              <a:rPr lang="en-US" smtClean="0"/>
              <a:pPr/>
              <a:t>93</a:t>
            </a:fld>
            <a:endParaRPr lang="en-US"/>
          </a:p>
        </p:txBody>
      </p:sp>
    </p:spTree>
    <p:extLst>
      <p:ext uri="{BB962C8B-B14F-4D97-AF65-F5344CB8AC3E}">
        <p14:creationId xmlns:p14="http://schemas.microsoft.com/office/powerpoint/2010/main" xmlns="" val="708716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smtClean="0"/>
              <a:t>Methods of Propagation</a:t>
            </a:r>
            <a:endParaRPr lang="en-US" dirty="0"/>
          </a:p>
        </p:txBody>
      </p:sp>
      <p:sp>
        <p:nvSpPr>
          <p:cNvPr id="3" name="Content Placeholder 2"/>
          <p:cNvSpPr>
            <a:spLocks noGrp="1"/>
          </p:cNvSpPr>
          <p:nvPr>
            <p:ph idx="1"/>
          </p:nvPr>
        </p:nvSpPr>
        <p:spPr>
          <a:xfrm>
            <a:off x="838200" y="1170432"/>
            <a:ext cx="10515600" cy="5551043"/>
          </a:xfrm>
        </p:spPr>
        <p:txBody>
          <a:bodyPr>
            <a:normAutofit/>
          </a:bodyPr>
          <a:lstStyle/>
          <a:p>
            <a:r>
              <a:rPr lang="en-US" sz="3200" dirty="0"/>
              <a:t>Unguided signals can travel from the source to destination in several ways: </a:t>
            </a:r>
            <a:r>
              <a:rPr lang="en-US" sz="3200" dirty="0" smtClean="0"/>
              <a:t>ground propagation</a:t>
            </a:r>
            <a:r>
              <a:rPr lang="en-US" sz="3200" dirty="0"/>
              <a:t>, sky propagation, and line-of-sight propagation</a:t>
            </a:r>
          </a:p>
        </p:txBody>
      </p:sp>
      <p:sp>
        <p:nvSpPr>
          <p:cNvPr id="4" name="Slide Number Placeholder 3"/>
          <p:cNvSpPr>
            <a:spLocks noGrp="1"/>
          </p:cNvSpPr>
          <p:nvPr>
            <p:ph type="sldNum" sz="quarter" idx="12"/>
          </p:nvPr>
        </p:nvSpPr>
        <p:spPr/>
        <p:txBody>
          <a:bodyPr/>
          <a:lstStyle/>
          <a:p>
            <a:fld id="{DBC07081-7272-470F-BCAA-36563EDCC3FD}" type="slidenum">
              <a:rPr lang="en-US" smtClean="0"/>
              <a:pPr/>
              <a:t>94</a:t>
            </a:fld>
            <a:endParaRPr lang="en-US"/>
          </a:p>
        </p:txBody>
      </p:sp>
      <p:pic>
        <p:nvPicPr>
          <p:cNvPr id="5" name="Picture 4"/>
          <p:cNvPicPr>
            <a:picLocks noChangeAspect="1"/>
          </p:cNvPicPr>
          <p:nvPr/>
        </p:nvPicPr>
        <p:blipFill>
          <a:blip r:embed="rId2"/>
          <a:stretch>
            <a:fillRect/>
          </a:stretch>
        </p:blipFill>
        <p:spPr>
          <a:xfrm>
            <a:off x="1981200" y="2599533"/>
            <a:ext cx="8229600" cy="3939379"/>
          </a:xfrm>
          <a:prstGeom prst="rect">
            <a:avLst/>
          </a:prstGeom>
        </p:spPr>
      </p:pic>
    </p:spTree>
    <p:extLst>
      <p:ext uri="{BB962C8B-B14F-4D97-AF65-F5344CB8AC3E}">
        <p14:creationId xmlns:p14="http://schemas.microsoft.com/office/powerpoint/2010/main" xmlns="" val="1364884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lstStyle/>
          <a:p>
            <a:r>
              <a:rPr lang="en-US" dirty="0"/>
              <a:t>Methods of Propagation</a:t>
            </a:r>
          </a:p>
        </p:txBody>
      </p:sp>
      <p:sp>
        <p:nvSpPr>
          <p:cNvPr id="3" name="Content Placeholder 2"/>
          <p:cNvSpPr>
            <a:spLocks noGrp="1"/>
          </p:cNvSpPr>
          <p:nvPr>
            <p:ph idx="1"/>
          </p:nvPr>
        </p:nvSpPr>
        <p:spPr>
          <a:xfrm>
            <a:off x="838200" y="1170432"/>
            <a:ext cx="10515600" cy="5551043"/>
          </a:xfrm>
        </p:spPr>
        <p:txBody>
          <a:bodyPr>
            <a:normAutofit lnSpcReduction="10000"/>
          </a:bodyPr>
          <a:lstStyle/>
          <a:p>
            <a:pPr algn="just"/>
            <a:r>
              <a:rPr lang="en-US" sz="3200" dirty="0"/>
              <a:t>In </a:t>
            </a:r>
            <a:r>
              <a:rPr lang="en-US" sz="3200" b="1" dirty="0"/>
              <a:t>ground propagation</a:t>
            </a:r>
            <a:r>
              <a:rPr lang="en-US" sz="3200" dirty="0"/>
              <a:t>, radio waves travel through the lowest portion of </a:t>
            </a:r>
            <a:r>
              <a:rPr lang="en-US" sz="3200" dirty="0" smtClean="0"/>
              <a:t>the atmosphere</a:t>
            </a:r>
            <a:r>
              <a:rPr lang="en-US" sz="3200" dirty="0"/>
              <a:t>, hugging the earth. These low-frequency signals emanate in all </a:t>
            </a:r>
            <a:r>
              <a:rPr lang="en-US" sz="3200" dirty="0" smtClean="0"/>
              <a:t>directions from </a:t>
            </a:r>
            <a:r>
              <a:rPr lang="en-US" sz="3200" dirty="0"/>
              <a:t>the transmitting antenna and follow the curvature of the planet</a:t>
            </a:r>
            <a:r>
              <a:rPr lang="en-US" sz="3200" dirty="0" smtClean="0"/>
              <a:t>.</a:t>
            </a:r>
          </a:p>
          <a:p>
            <a:pPr algn="just"/>
            <a:r>
              <a:rPr lang="en-US" sz="3200" dirty="0" smtClean="0"/>
              <a:t>In </a:t>
            </a:r>
            <a:r>
              <a:rPr lang="en-US" sz="3200" b="1" dirty="0" smtClean="0"/>
              <a:t>sky </a:t>
            </a:r>
            <a:r>
              <a:rPr lang="en-US" sz="3200" b="1" dirty="0"/>
              <a:t>propagation</a:t>
            </a:r>
            <a:r>
              <a:rPr lang="en-US" sz="3200" dirty="0"/>
              <a:t>, higher-frequency radio waves radiate upward into the </a:t>
            </a:r>
            <a:r>
              <a:rPr lang="en-US" sz="3200" dirty="0" smtClean="0"/>
              <a:t>ionosphere (</a:t>
            </a:r>
            <a:r>
              <a:rPr lang="en-US" sz="3200" dirty="0"/>
              <a:t>the layer of atmosphere where particles exist as ions) where they are reflected back </a:t>
            </a:r>
            <a:r>
              <a:rPr lang="en-US" sz="3200" dirty="0" smtClean="0"/>
              <a:t>to earth.</a:t>
            </a:r>
          </a:p>
          <a:p>
            <a:pPr algn="just"/>
            <a:r>
              <a:rPr lang="en-US" sz="3200"/>
              <a:t>In </a:t>
            </a:r>
            <a:r>
              <a:rPr lang="en-US" sz="3200" b="1" smtClean="0"/>
              <a:t>line-of-sight </a:t>
            </a:r>
            <a:r>
              <a:rPr lang="en-US" sz="3200" b="1" dirty="0"/>
              <a:t>propagation</a:t>
            </a:r>
            <a:r>
              <a:rPr lang="en-US" sz="3200" dirty="0"/>
              <a:t>, very high-frequency signals are transmitted in </a:t>
            </a:r>
            <a:r>
              <a:rPr lang="en-US" sz="3200" dirty="0" smtClean="0"/>
              <a:t>straight lines </a:t>
            </a:r>
            <a:r>
              <a:rPr lang="en-US" sz="3200" dirty="0"/>
              <a:t>directly from antenna to antenna. Antennas must be directional, facing each other</a:t>
            </a:r>
            <a:r>
              <a:rPr lang="en-US" sz="3200" dirty="0" smtClean="0"/>
              <a:t>, </a:t>
            </a:r>
            <a:r>
              <a:rPr lang="en-US" sz="3200" dirty="0"/>
              <a:t>and either tall enough or close enough together not to be affected by the curvature </a:t>
            </a:r>
            <a:r>
              <a:rPr lang="en-US" sz="3200" dirty="0" smtClean="0"/>
              <a:t>of the </a:t>
            </a:r>
            <a:r>
              <a:rPr lang="en-US" sz="3200" dirty="0"/>
              <a:t>earth.</a:t>
            </a:r>
          </a:p>
        </p:txBody>
      </p:sp>
      <p:sp>
        <p:nvSpPr>
          <p:cNvPr id="4" name="Slide Number Placeholder 3"/>
          <p:cNvSpPr>
            <a:spLocks noGrp="1"/>
          </p:cNvSpPr>
          <p:nvPr>
            <p:ph type="sldNum" sz="quarter" idx="12"/>
          </p:nvPr>
        </p:nvSpPr>
        <p:spPr/>
        <p:txBody>
          <a:bodyPr/>
          <a:lstStyle/>
          <a:p>
            <a:fld id="{DBC07081-7272-470F-BCAA-36563EDCC3FD}" type="slidenum">
              <a:rPr lang="en-US" smtClean="0"/>
              <a:pPr/>
              <a:t>95</a:t>
            </a:fld>
            <a:endParaRPr lang="en-US" dirty="0"/>
          </a:p>
        </p:txBody>
      </p:sp>
    </p:spTree>
    <p:extLst>
      <p:ext uri="{BB962C8B-B14F-4D97-AF65-F5344CB8AC3E}">
        <p14:creationId xmlns:p14="http://schemas.microsoft.com/office/powerpoint/2010/main" xmlns="" val="16571676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r>
              <a:rPr lang="en-US" dirty="0"/>
              <a:t>Unguided Transmission Media </a:t>
            </a:r>
            <a:r>
              <a:rPr lang="en-US" dirty="0" smtClean="0"/>
              <a:t>- </a:t>
            </a:r>
            <a:r>
              <a:rPr lang="en-US" b="1" dirty="0" smtClean="0"/>
              <a:t>Microwave</a:t>
            </a:r>
            <a:endParaRPr lang="en-US" b="1" dirty="0"/>
          </a:p>
        </p:txBody>
      </p:sp>
      <p:sp>
        <p:nvSpPr>
          <p:cNvPr id="3" name="Content Placeholder 2"/>
          <p:cNvSpPr>
            <a:spLocks noGrp="1"/>
          </p:cNvSpPr>
          <p:nvPr>
            <p:ph idx="1"/>
          </p:nvPr>
        </p:nvSpPr>
        <p:spPr>
          <a:xfrm>
            <a:off x="838200" y="1121664"/>
            <a:ext cx="10515600" cy="5599811"/>
          </a:xfrm>
        </p:spPr>
        <p:txBody>
          <a:bodyPr>
            <a:normAutofit/>
          </a:bodyPr>
          <a:lstStyle/>
          <a:p>
            <a:pPr algn="just"/>
            <a:r>
              <a:rPr lang="en-US" dirty="0"/>
              <a:t>Typically used where laying a cable is </a:t>
            </a:r>
            <a:r>
              <a:rPr lang="en-US" dirty="0" smtClean="0"/>
              <a:t>not practical </a:t>
            </a:r>
            <a:r>
              <a:rPr lang="en-US" dirty="0"/>
              <a:t>(No right-of-way needed)</a:t>
            </a:r>
          </a:p>
          <a:p>
            <a:pPr algn="just"/>
            <a:r>
              <a:rPr lang="en-US" dirty="0" smtClean="0"/>
              <a:t>Parabolic </a:t>
            </a:r>
            <a:r>
              <a:rPr lang="en-US" dirty="0"/>
              <a:t>dish shaped antenna </a:t>
            </a:r>
            <a:r>
              <a:rPr lang="en-US" dirty="0" smtClean="0"/>
              <a:t>(about 10 </a:t>
            </a:r>
            <a:r>
              <a:rPr lang="en-US" dirty="0" err="1"/>
              <a:t>ft</a:t>
            </a:r>
            <a:r>
              <a:rPr lang="en-US" dirty="0"/>
              <a:t> </a:t>
            </a:r>
            <a:r>
              <a:rPr lang="en-US" dirty="0" err="1"/>
              <a:t>dia</a:t>
            </a:r>
            <a:r>
              <a:rPr lang="en-US" dirty="0" smtClean="0"/>
              <a:t>) transmits/receives </a:t>
            </a:r>
            <a:r>
              <a:rPr lang="en-US" dirty="0"/>
              <a:t>electromagnetic waves in </a:t>
            </a:r>
            <a:r>
              <a:rPr lang="en-US" dirty="0" smtClean="0"/>
              <a:t>the 2-40 </a:t>
            </a:r>
            <a:r>
              <a:rPr lang="en-US" dirty="0"/>
              <a:t>GHz range</a:t>
            </a:r>
          </a:p>
          <a:p>
            <a:pPr algn="just"/>
            <a:r>
              <a:rPr lang="en-US" dirty="0" smtClean="0"/>
              <a:t>Travels </a:t>
            </a:r>
            <a:r>
              <a:rPr lang="en-US" dirty="0"/>
              <a:t>in a straight line (</a:t>
            </a:r>
            <a:r>
              <a:rPr lang="en-US" dirty="0" smtClean="0"/>
              <a:t>line-of-sight propagation</a:t>
            </a:r>
            <a:r>
              <a:rPr lang="en-US" dirty="0"/>
              <a:t>)</a:t>
            </a:r>
          </a:p>
          <a:p>
            <a:pPr algn="just"/>
            <a:r>
              <a:rPr lang="en-US" dirty="0" smtClean="0"/>
              <a:t>Maximum </a:t>
            </a:r>
            <a:r>
              <a:rPr lang="en-US" dirty="0"/>
              <a:t>distance </a:t>
            </a:r>
            <a:r>
              <a:rPr lang="en-US" dirty="0" smtClean="0"/>
              <a:t>between </a:t>
            </a:r>
            <a:r>
              <a:rPr lang="en-US" dirty="0"/>
              <a:t>antenna in </a:t>
            </a:r>
            <a:r>
              <a:rPr lang="en-US" dirty="0" smtClean="0"/>
              <a:t>km :- </a:t>
            </a:r>
            <a:r>
              <a:rPr lang="en-US" dirty="0"/>
              <a:t>d = 7.14 </a:t>
            </a:r>
            <a:r>
              <a:rPr lang="en-US" dirty="0" err="1" smtClean="0"/>
              <a:t>Sqrt</a:t>
            </a:r>
            <a:r>
              <a:rPr lang="en-US" dirty="0" smtClean="0"/>
              <a:t>((4/3)h); h</a:t>
            </a:r>
            <a:r>
              <a:rPr lang="en-US" dirty="0"/>
              <a:t>: antenna </a:t>
            </a:r>
            <a:r>
              <a:rPr lang="en-US" dirty="0" smtClean="0"/>
              <a:t>height in meters</a:t>
            </a:r>
            <a:endParaRPr lang="en-US" dirty="0"/>
          </a:p>
          <a:p>
            <a:pPr algn="just"/>
            <a:r>
              <a:rPr lang="en-US" dirty="0" smtClean="0"/>
              <a:t>High </a:t>
            </a:r>
            <a:r>
              <a:rPr lang="en-US" dirty="0"/>
              <a:t>data rates: 100’s Mbps</a:t>
            </a:r>
          </a:p>
          <a:p>
            <a:pPr algn="just"/>
            <a:r>
              <a:rPr lang="en-US" dirty="0" smtClean="0"/>
              <a:t>Repeaters </a:t>
            </a:r>
            <a:r>
              <a:rPr lang="en-US" dirty="0"/>
              <a:t>spaced 10 - 100 km apart</a:t>
            </a:r>
          </a:p>
          <a:p>
            <a:pPr algn="just"/>
            <a:r>
              <a:rPr lang="en-US" dirty="0" smtClean="0"/>
              <a:t>Applications</a:t>
            </a:r>
            <a:endParaRPr lang="en-US" dirty="0"/>
          </a:p>
          <a:p>
            <a:pPr lvl="1" algn="just"/>
            <a:r>
              <a:rPr lang="en-US" dirty="0" smtClean="0"/>
              <a:t>Long-distance </a:t>
            </a:r>
            <a:r>
              <a:rPr lang="en-US" dirty="0"/>
              <a:t>telephone </a:t>
            </a:r>
            <a:r>
              <a:rPr lang="en-US" dirty="0" smtClean="0"/>
              <a:t>communication</a:t>
            </a:r>
            <a:endParaRPr lang="en-US"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96</a:t>
            </a:fld>
            <a:endParaRPr lang="en-US"/>
          </a:p>
        </p:txBody>
      </p:sp>
      <p:pic>
        <p:nvPicPr>
          <p:cNvPr id="5" name="Picture 4"/>
          <p:cNvPicPr>
            <a:picLocks noChangeAspect="1"/>
          </p:cNvPicPr>
          <p:nvPr/>
        </p:nvPicPr>
        <p:blipFill>
          <a:blip r:embed="rId2"/>
          <a:stretch>
            <a:fillRect/>
          </a:stretch>
        </p:blipFill>
        <p:spPr>
          <a:xfrm>
            <a:off x="7128077" y="4616091"/>
            <a:ext cx="4902648" cy="1828800"/>
          </a:xfrm>
          <a:prstGeom prst="rect">
            <a:avLst/>
          </a:prstGeom>
        </p:spPr>
      </p:pic>
    </p:spTree>
    <p:extLst>
      <p:ext uri="{BB962C8B-B14F-4D97-AF65-F5344CB8AC3E}">
        <p14:creationId xmlns:p14="http://schemas.microsoft.com/office/powerpoint/2010/main" xmlns="" val="25027518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normAutofit/>
          </a:bodyPr>
          <a:lstStyle/>
          <a:p>
            <a:r>
              <a:rPr lang="en-US" dirty="0"/>
              <a:t>Unguided Transmission Media </a:t>
            </a:r>
            <a:r>
              <a:rPr lang="en-US" dirty="0" smtClean="0"/>
              <a:t>- </a:t>
            </a:r>
            <a:r>
              <a:rPr lang="en-US" b="1" dirty="0" smtClean="0"/>
              <a:t>Satellite</a:t>
            </a:r>
            <a:endParaRPr lang="en-US" b="1" dirty="0"/>
          </a:p>
        </p:txBody>
      </p:sp>
      <p:sp>
        <p:nvSpPr>
          <p:cNvPr id="3" name="Content Placeholder 2"/>
          <p:cNvSpPr>
            <a:spLocks noGrp="1"/>
          </p:cNvSpPr>
          <p:nvPr>
            <p:ph idx="1"/>
          </p:nvPr>
        </p:nvSpPr>
        <p:spPr>
          <a:xfrm>
            <a:off x="838200" y="1170432"/>
            <a:ext cx="10515600" cy="5551043"/>
          </a:xfrm>
        </p:spPr>
        <p:txBody>
          <a:bodyPr>
            <a:noAutofit/>
          </a:bodyPr>
          <a:lstStyle/>
          <a:p>
            <a:pPr algn="just"/>
            <a:r>
              <a:rPr lang="en-US" sz="3000" dirty="0" smtClean="0"/>
              <a:t>Uses </a:t>
            </a:r>
            <a:r>
              <a:rPr lang="en-US" sz="3000" dirty="0"/>
              <a:t>satellite in geostationary (geosynchronous</a:t>
            </a:r>
            <a:r>
              <a:rPr lang="en-US" sz="3000" dirty="0" smtClean="0"/>
              <a:t>) orbit (36,000 </a:t>
            </a:r>
            <a:r>
              <a:rPr lang="en-US" sz="3000" dirty="0"/>
              <a:t>km)</a:t>
            </a:r>
          </a:p>
          <a:p>
            <a:pPr algn="just"/>
            <a:r>
              <a:rPr lang="en-US" sz="3000" dirty="0" smtClean="0"/>
              <a:t>Source </a:t>
            </a:r>
            <a:r>
              <a:rPr lang="en-US" sz="3000" dirty="0"/>
              <a:t>transmits signal to satellite </a:t>
            </a:r>
            <a:r>
              <a:rPr lang="en-US" sz="3000" dirty="0" smtClean="0"/>
              <a:t>which amplifies </a:t>
            </a:r>
            <a:r>
              <a:rPr lang="en-US" sz="3000" dirty="0"/>
              <a:t>or repeats it, and retransmits down </a:t>
            </a:r>
            <a:r>
              <a:rPr lang="en-US" sz="3000" dirty="0" smtClean="0"/>
              <a:t>to destinations</a:t>
            </a:r>
            <a:endParaRPr lang="en-US" sz="3000" dirty="0"/>
          </a:p>
          <a:p>
            <a:pPr algn="just"/>
            <a:r>
              <a:rPr lang="en-US" sz="3000" dirty="0" smtClean="0"/>
              <a:t>Optimum </a:t>
            </a:r>
            <a:r>
              <a:rPr lang="en-US" sz="3000" dirty="0"/>
              <a:t>transmission in 1 - 10 GHz range</a:t>
            </a:r>
            <a:r>
              <a:rPr lang="en-US" sz="3000" dirty="0" smtClean="0"/>
              <a:t>; Bandwidth </a:t>
            </a:r>
            <a:r>
              <a:rPr lang="en-US" sz="3000" dirty="0"/>
              <a:t>of 100’s MHz</a:t>
            </a:r>
          </a:p>
          <a:p>
            <a:pPr algn="just"/>
            <a:r>
              <a:rPr lang="en-US" sz="3000" dirty="0" smtClean="0"/>
              <a:t>Significant </a:t>
            </a:r>
            <a:r>
              <a:rPr lang="en-US" sz="3000" dirty="0"/>
              <a:t>propagation delay </a:t>
            </a:r>
            <a:r>
              <a:rPr lang="en-US" sz="3000" dirty="0" smtClean="0"/>
              <a:t>(270ms)</a:t>
            </a:r>
            <a:endParaRPr lang="en-US" sz="3000" dirty="0"/>
          </a:p>
          <a:p>
            <a:pPr algn="just"/>
            <a:r>
              <a:rPr lang="en-US" sz="3000" dirty="0" smtClean="0"/>
              <a:t>Total propagation delay </a:t>
            </a:r>
            <a:r>
              <a:rPr lang="en-US" sz="3000" dirty="0"/>
              <a:t>is </a:t>
            </a:r>
            <a:r>
              <a:rPr lang="en-US" sz="3000" dirty="0" smtClean="0"/>
              <a:t>independent of </a:t>
            </a:r>
            <a:r>
              <a:rPr lang="en-US" sz="3000" dirty="0"/>
              <a:t>distance </a:t>
            </a:r>
            <a:r>
              <a:rPr lang="en-US" sz="3000" dirty="0" smtClean="0"/>
              <a:t>between sender </a:t>
            </a:r>
            <a:r>
              <a:rPr lang="en-US" sz="3000" dirty="0"/>
              <a:t>and receiver</a:t>
            </a:r>
          </a:p>
          <a:p>
            <a:pPr algn="just"/>
            <a:r>
              <a:rPr lang="en-US" sz="3000" dirty="0" smtClean="0"/>
              <a:t>Applications: Long-distance telephones, Television distribution, Private business networks</a:t>
            </a:r>
            <a:endParaRPr lang="en-US" sz="3000" dirty="0"/>
          </a:p>
        </p:txBody>
      </p:sp>
      <p:sp>
        <p:nvSpPr>
          <p:cNvPr id="4" name="Slide Number Placeholder 3"/>
          <p:cNvSpPr>
            <a:spLocks noGrp="1"/>
          </p:cNvSpPr>
          <p:nvPr>
            <p:ph type="sldNum" sz="quarter" idx="12"/>
          </p:nvPr>
        </p:nvSpPr>
        <p:spPr/>
        <p:txBody>
          <a:bodyPr/>
          <a:lstStyle/>
          <a:p>
            <a:fld id="{DBC07081-7272-470F-BCAA-36563EDCC3FD}" type="slidenum">
              <a:rPr lang="en-US" smtClean="0"/>
              <a:pPr/>
              <a:t>97</a:t>
            </a:fld>
            <a:endParaRPr lang="en-US"/>
          </a:p>
        </p:txBody>
      </p:sp>
    </p:spTree>
    <p:extLst>
      <p:ext uri="{BB962C8B-B14F-4D97-AF65-F5344CB8AC3E}">
        <p14:creationId xmlns:p14="http://schemas.microsoft.com/office/powerpoint/2010/main" xmlns="" val="27672095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lstStyle/>
          <a:p>
            <a:r>
              <a:rPr lang="en-US" dirty="0"/>
              <a:t>Unguided Transmission Media </a:t>
            </a:r>
            <a:r>
              <a:rPr lang="en-US" dirty="0" smtClean="0"/>
              <a:t>- </a:t>
            </a:r>
            <a:r>
              <a:rPr lang="en-US" b="1" dirty="0" smtClean="0"/>
              <a:t>Satellite</a:t>
            </a:r>
            <a:endParaRPr lang="en-US" b="1" dirty="0"/>
          </a:p>
        </p:txBody>
      </p:sp>
      <p:pic>
        <p:nvPicPr>
          <p:cNvPr id="6" name="Content Placeholder 5"/>
          <p:cNvPicPr>
            <a:picLocks noGrp="1" noChangeAspect="1"/>
          </p:cNvPicPr>
          <p:nvPr>
            <p:ph idx="1"/>
          </p:nvPr>
        </p:nvPicPr>
        <p:blipFill>
          <a:blip r:embed="rId2"/>
          <a:stretch>
            <a:fillRect/>
          </a:stretch>
        </p:blipFill>
        <p:spPr>
          <a:xfrm>
            <a:off x="577993" y="2291996"/>
            <a:ext cx="5486400" cy="3266128"/>
          </a:xfrm>
          <a:prstGeom prst="rect">
            <a:avLst/>
          </a:prstGeom>
        </p:spPr>
      </p:pic>
      <p:sp>
        <p:nvSpPr>
          <p:cNvPr id="4" name="Slide Number Placeholder 3"/>
          <p:cNvSpPr>
            <a:spLocks noGrp="1"/>
          </p:cNvSpPr>
          <p:nvPr>
            <p:ph type="sldNum" sz="quarter" idx="12"/>
          </p:nvPr>
        </p:nvSpPr>
        <p:spPr/>
        <p:txBody>
          <a:bodyPr/>
          <a:lstStyle/>
          <a:p>
            <a:fld id="{DBC07081-7272-470F-BCAA-36563EDCC3FD}" type="slidenum">
              <a:rPr lang="en-US" smtClean="0"/>
              <a:pPr/>
              <a:t>98</a:t>
            </a:fld>
            <a:endParaRPr lang="en-US"/>
          </a:p>
        </p:txBody>
      </p:sp>
      <p:pic>
        <p:nvPicPr>
          <p:cNvPr id="7" name="Picture 6"/>
          <p:cNvPicPr>
            <a:picLocks noChangeAspect="1"/>
          </p:cNvPicPr>
          <p:nvPr/>
        </p:nvPicPr>
        <p:blipFill>
          <a:blip r:embed="rId3"/>
          <a:stretch>
            <a:fillRect/>
          </a:stretch>
        </p:blipFill>
        <p:spPr>
          <a:xfrm>
            <a:off x="6132147" y="2243776"/>
            <a:ext cx="5486400" cy="3381856"/>
          </a:xfrm>
          <a:prstGeom prst="rect">
            <a:avLst/>
          </a:prstGeom>
        </p:spPr>
      </p:pic>
    </p:spTree>
    <p:extLst>
      <p:ext uri="{BB962C8B-B14F-4D97-AF65-F5344CB8AC3E}">
        <p14:creationId xmlns:p14="http://schemas.microsoft.com/office/powerpoint/2010/main" xmlns="" val="23078966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lstStyle/>
          <a:p>
            <a:r>
              <a:rPr lang="en-US" dirty="0"/>
              <a:t>Unguided Transmission Media </a:t>
            </a:r>
            <a:r>
              <a:rPr lang="en-US" dirty="0" smtClean="0"/>
              <a:t>- </a:t>
            </a:r>
            <a:r>
              <a:rPr lang="en-US" b="1" dirty="0" smtClean="0"/>
              <a:t>VSAT</a:t>
            </a:r>
            <a:endParaRPr lang="en-US" b="1" dirty="0"/>
          </a:p>
        </p:txBody>
      </p:sp>
      <p:sp>
        <p:nvSpPr>
          <p:cNvPr id="3" name="Content Placeholder 2"/>
          <p:cNvSpPr>
            <a:spLocks noGrp="1"/>
          </p:cNvSpPr>
          <p:nvPr>
            <p:ph idx="1"/>
          </p:nvPr>
        </p:nvSpPr>
        <p:spPr>
          <a:xfrm>
            <a:off x="838200" y="1133856"/>
            <a:ext cx="10515600" cy="5587619"/>
          </a:xfrm>
        </p:spPr>
        <p:txBody>
          <a:bodyPr>
            <a:normAutofit/>
          </a:bodyPr>
          <a:lstStyle/>
          <a:p>
            <a:pPr marL="0" indent="0" algn="just">
              <a:buNone/>
            </a:pPr>
            <a:r>
              <a:rPr lang="en-US" sz="3200" b="1" dirty="0"/>
              <a:t>VSAT (Very Small Aperture System)</a:t>
            </a:r>
          </a:p>
          <a:p>
            <a:pPr algn="just"/>
            <a:r>
              <a:rPr lang="en-US" sz="3200" dirty="0" smtClean="0"/>
              <a:t>For </a:t>
            </a:r>
            <a:r>
              <a:rPr lang="en-US" sz="3200" dirty="0"/>
              <a:t>business data applications requiring high </a:t>
            </a:r>
            <a:r>
              <a:rPr lang="en-US" sz="3200" dirty="0" smtClean="0"/>
              <a:t>data rates </a:t>
            </a:r>
            <a:r>
              <a:rPr lang="en-US" sz="3200" dirty="0"/>
              <a:t>for short periods of time (National </a:t>
            </a:r>
            <a:r>
              <a:rPr lang="en-US" sz="3200" dirty="0" smtClean="0"/>
              <a:t>Weather Service</a:t>
            </a:r>
            <a:r>
              <a:rPr lang="en-US" sz="3200" dirty="0"/>
              <a:t>, news services, credit card verification</a:t>
            </a:r>
            <a:r>
              <a:rPr lang="en-US" sz="3200" dirty="0" smtClean="0"/>
              <a:t>, automatic </a:t>
            </a:r>
            <a:r>
              <a:rPr lang="en-US" sz="3200" dirty="0"/>
              <a:t>tellers, car rental agencies, …)</a:t>
            </a:r>
          </a:p>
          <a:p>
            <a:pPr algn="just"/>
            <a:r>
              <a:rPr lang="en-US" sz="3200" dirty="0" smtClean="0"/>
              <a:t>Commonly </a:t>
            </a:r>
            <a:r>
              <a:rPr lang="en-US" sz="3200" dirty="0"/>
              <a:t>connects a central location with </a:t>
            </a:r>
            <a:r>
              <a:rPr lang="en-US" sz="3200" dirty="0" smtClean="0"/>
              <a:t>many remote </a:t>
            </a:r>
            <a:r>
              <a:rPr lang="en-US" sz="3200" dirty="0"/>
              <a:t>ones</a:t>
            </a:r>
          </a:p>
          <a:p>
            <a:pPr algn="just"/>
            <a:r>
              <a:rPr lang="en-US" sz="3200" dirty="0" smtClean="0"/>
              <a:t>Communication </a:t>
            </a:r>
            <a:r>
              <a:rPr lang="en-US" sz="3200" dirty="0"/>
              <a:t>between two sites is via a </a:t>
            </a:r>
            <a:r>
              <a:rPr lang="en-US" sz="3200" dirty="0" smtClean="0"/>
              <a:t>satellite and </a:t>
            </a:r>
            <a:r>
              <a:rPr lang="en-US" sz="3200" dirty="0"/>
              <a:t>allows a low-cost small antenna dishes </a:t>
            </a:r>
            <a:r>
              <a:rPr lang="en-US" sz="3200" dirty="0" smtClean="0"/>
              <a:t>(5 </a:t>
            </a:r>
            <a:r>
              <a:rPr lang="en-US" sz="3200" dirty="0" err="1"/>
              <a:t>ft</a:t>
            </a:r>
            <a:r>
              <a:rPr lang="en-US" sz="3200" dirty="0"/>
              <a:t>)</a:t>
            </a:r>
          </a:p>
        </p:txBody>
      </p:sp>
      <p:sp>
        <p:nvSpPr>
          <p:cNvPr id="4" name="Slide Number Placeholder 3"/>
          <p:cNvSpPr>
            <a:spLocks noGrp="1"/>
          </p:cNvSpPr>
          <p:nvPr>
            <p:ph type="sldNum" sz="quarter" idx="12"/>
          </p:nvPr>
        </p:nvSpPr>
        <p:spPr/>
        <p:txBody>
          <a:bodyPr/>
          <a:lstStyle/>
          <a:p>
            <a:fld id="{DBC07081-7272-470F-BCAA-36563EDCC3FD}" type="slidenum">
              <a:rPr lang="en-US" smtClean="0"/>
              <a:pPr/>
              <a:t>99</a:t>
            </a:fld>
            <a:endParaRPr lang="en-US"/>
          </a:p>
        </p:txBody>
      </p:sp>
    </p:spTree>
    <p:extLst>
      <p:ext uri="{BB962C8B-B14F-4D97-AF65-F5344CB8AC3E}">
        <p14:creationId xmlns:p14="http://schemas.microsoft.com/office/powerpoint/2010/main" xmlns="" val="3025524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218245</TotalTime>
  <Words>14885</Words>
  <Application>Microsoft Office PowerPoint</Application>
  <PresentationFormat>Custom</PresentationFormat>
  <Paragraphs>1647</Paragraphs>
  <Slides>271</Slides>
  <Notes>0</Notes>
  <HiddenSlides>0</HiddenSlides>
  <MMClips>0</MMClips>
  <ScaleCrop>false</ScaleCrop>
  <HeadingPairs>
    <vt:vector size="4" baseType="variant">
      <vt:variant>
        <vt:lpstr>Theme</vt:lpstr>
      </vt:variant>
      <vt:variant>
        <vt:i4>1</vt:i4>
      </vt:variant>
      <vt:variant>
        <vt:lpstr>Slide Titles</vt:lpstr>
      </vt:variant>
      <vt:variant>
        <vt:i4>271</vt:i4>
      </vt:variant>
    </vt:vector>
  </HeadingPairs>
  <TitlesOfParts>
    <vt:vector size="272" baseType="lpstr">
      <vt:lpstr>Office Theme</vt:lpstr>
      <vt:lpstr>Slide 1</vt:lpstr>
      <vt:lpstr>Computer Communication Network</vt:lpstr>
      <vt:lpstr>Objectives</vt:lpstr>
      <vt:lpstr>Outcome</vt:lpstr>
      <vt:lpstr>Introduction to Computer Networks </vt:lpstr>
      <vt:lpstr>Computer Networks</vt:lpstr>
      <vt:lpstr>Computer Networks</vt:lpstr>
      <vt:lpstr>Computer Networks</vt:lpstr>
      <vt:lpstr>Network Hardware</vt:lpstr>
      <vt:lpstr>Network Hardware</vt:lpstr>
      <vt:lpstr>Network Hardware</vt:lpstr>
      <vt:lpstr>Network Hardware</vt:lpstr>
      <vt:lpstr>Network Hardware</vt:lpstr>
      <vt:lpstr>Network Hardware</vt:lpstr>
      <vt:lpstr>Network Hardware</vt:lpstr>
      <vt:lpstr>Network Topologies</vt:lpstr>
      <vt:lpstr>Network Topologies</vt:lpstr>
      <vt:lpstr>Personal Area Networks (PAN)</vt:lpstr>
      <vt:lpstr>Local Area Networks (LAN)</vt:lpstr>
      <vt:lpstr>Local Area Networks (LAN)</vt:lpstr>
      <vt:lpstr>Metropolitan Area Networks (MAN)</vt:lpstr>
      <vt:lpstr>Metropolitan Area Networks (MAN)</vt:lpstr>
      <vt:lpstr>Wide Area Networks (WAN)</vt:lpstr>
      <vt:lpstr>Wide Area Networks (WAN)</vt:lpstr>
      <vt:lpstr>Internetworks</vt:lpstr>
      <vt:lpstr>Network Software</vt:lpstr>
      <vt:lpstr>Network Software</vt:lpstr>
      <vt:lpstr>Protocols and Standards</vt:lpstr>
      <vt:lpstr>Protocols and Standards</vt:lpstr>
      <vt:lpstr>Design Issues for Layers</vt:lpstr>
      <vt:lpstr>Design Issues for Layers</vt:lpstr>
      <vt:lpstr>Design Issues for Layers</vt:lpstr>
      <vt:lpstr>Interfaces and Services</vt:lpstr>
      <vt:lpstr>Service Primitives</vt:lpstr>
      <vt:lpstr>Service Primitives</vt:lpstr>
      <vt:lpstr>THE NEED FOR STANDARDS</vt:lpstr>
      <vt:lpstr>The OSI Reference  Model </vt:lpstr>
      <vt:lpstr>The OSI Reference Model </vt:lpstr>
      <vt:lpstr>OSI Group</vt:lpstr>
      <vt:lpstr>The OSI Reference Model </vt:lpstr>
      <vt:lpstr>The Physical Layer</vt:lpstr>
      <vt:lpstr>The Data Link Layer</vt:lpstr>
      <vt:lpstr>The Network Layer</vt:lpstr>
      <vt:lpstr>The Transport Layer</vt:lpstr>
      <vt:lpstr>The Session Layer</vt:lpstr>
      <vt:lpstr>The Presentation Layer</vt:lpstr>
      <vt:lpstr>The Application Layer</vt:lpstr>
      <vt:lpstr>The TCP/IP Reference Model</vt:lpstr>
      <vt:lpstr>The TCP/IP Reference Model</vt:lpstr>
      <vt:lpstr>Network Interface Layer (Link)</vt:lpstr>
      <vt:lpstr>Internet Layer</vt:lpstr>
      <vt:lpstr>Internet Layer</vt:lpstr>
      <vt:lpstr>Transport Layer</vt:lpstr>
      <vt:lpstr>Application Layer</vt:lpstr>
      <vt:lpstr>Comparison of OSI &amp; TCP/IP Models</vt:lpstr>
      <vt:lpstr>Comparison of OSI &amp; TCP/IP Models</vt:lpstr>
      <vt:lpstr>X.25 Network</vt:lpstr>
      <vt:lpstr>X.25 Network</vt:lpstr>
      <vt:lpstr>X.25 Network</vt:lpstr>
      <vt:lpstr>X.25 Network</vt:lpstr>
      <vt:lpstr>X.25 Network</vt:lpstr>
      <vt:lpstr>X.25 Network - Protocol Suite </vt:lpstr>
      <vt:lpstr>Asynchronous Transfer Mode (ATM)</vt:lpstr>
      <vt:lpstr>ATM Protocol Architecture</vt:lpstr>
      <vt:lpstr>ATM Protocol Architecture</vt:lpstr>
      <vt:lpstr>ATM Protocol Architecture</vt:lpstr>
      <vt:lpstr>ATM Protocol Architecture</vt:lpstr>
      <vt:lpstr>ATM Network Interfaces </vt:lpstr>
      <vt:lpstr>ATM Cell Format </vt:lpstr>
      <vt:lpstr>Frame Relay</vt:lpstr>
      <vt:lpstr>Frame Relay</vt:lpstr>
      <vt:lpstr>Frame Relay</vt:lpstr>
      <vt:lpstr>Physical Layer </vt:lpstr>
      <vt:lpstr>Physical Layer</vt:lpstr>
      <vt:lpstr>Data Rate Limits</vt:lpstr>
      <vt:lpstr>Noiseless Channel: Nyquist Bit Rate</vt:lpstr>
      <vt:lpstr>Noisy Channel: Shannon Capacity</vt:lpstr>
      <vt:lpstr>Transmission Media</vt:lpstr>
      <vt:lpstr>Classes of Transmission Media</vt:lpstr>
      <vt:lpstr>Transmission Media</vt:lpstr>
      <vt:lpstr>Transmission Media</vt:lpstr>
      <vt:lpstr>Guided Transmission Media</vt:lpstr>
      <vt:lpstr>Guided Transmission Media</vt:lpstr>
      <vt:lpstr>Guided Transmission Media - Twisted Pair</vt:lpstr>
      <vt:lpstr>Guided Transmission Media - Twisted Pair</vt:lpstr>
      <vt:lpstr>Types of Twisted Pair</vt:lpstr>
      <vt:lpstr>Guided Transmission Media - Coaxial Cable</vt:lpstr>
      <vt:lpstr>Guided Transmission Media - Coaxial Cable</vt:lpstr>
      <vt:lpstr>Guided Transmission Media - Coaxial Cable</vt:lpstr>
      <vt:lpstr>Guided Transmission Media - Optical Fiber</vt:lpstr>
      <vt:lpstr>Guided Transmission Media - Optical Fiber</vt:lpstr>
      <vt:lpstr>Guided Transmission Media - Optical Fiber</vt:lpstr>
      <vt:lpstr>Unguided Transmission Media - Wireless</vt:lpstr>
      <vt:lpstr>Methods of Propagation</vt:lpstr>
      <vt:lpstr>Methods of Propagation</vt:lpstr>
      <vt:lpstr>Unguided Transmission Media - Microwave</vt:lpstr>
      <vt:lpstr>Unguided Transmission Media - Satellite</vt:lpstr>
      <vt:lpstr>Unguided Transmission Media - Satellite</vt:lpstr>
      <vt:lpstr>Unguided Transmission Media - VSAT</vt:lpstr>
      <vt:lpstr>Unguided Transmission Media - Radio</vt:lpstr>
      <vt:lpstr>Unguided Transmission Media - Infra</vt:lpstr>
      <vt:lpstr>Switching</vt:lpstr>
      <vt:lpstr>Switching</vt:lpstr>
      <vt:lpstr>Switching</vt:lpstr>
      <vt:lpstr>Circuit Switched Networks</vt:lpstr>
      <vt:lpstr>Circuit Switched Networks</vt:lpstr>
      <vt:lpstr>Circuit Switched Networks</vt:lpstr>
      <vt:lpstr>Packet Switching</vt:lpstr>
      <vt:lpstr>Advantages of Packet Switching</vt:lpstr>
      <vt:lpstr>Datagram Network</vt:lpstr>
      <vt:lpstr>Datagram Network</vt:lpstr>
      <vt:lpstr>Virtual Circuit Network</vt:lpstr>
      <vt:lpstr>Virtual Circuit Network</vt:lpstr>
      <vt:lpstr>Slide 114</vt:lpstr>
      <vt:lpstr>Cable Modem</vt:lpstr>
      <vt:lpstr>Digital Subscriber Line (DSL)</vt:lpstr>
      <vt:lpstr>Digital Subscriber Line (DSL)</vt:lpstr>
      <vt:lpstr>Digital Subscriber Line (DSL):Types</vt:lpstr>
      <vt:lpstr>DSL vs Cable Modem</vt:lpstr>
      <vt:lpstr>Synchronous Optical Network (SONET)</vt:lpstr>
      <vt:lpstr>SONET</vt:lpstr>
      <vt:lpstr>SONET</vt:lpstr>
      <vt:lpstr>SONET</vt:lpstr>
      <vt:lpstr>SONET</vt:lpstr>
      <vt:lpstr>SONET</vt:lpstr>
      <vt:lpstr>SONET Architecture</vt:lpstr>
      <vt:lpstr>SONET</vt:lpstr>
      <vt:lpstr>SONET</vt:lpstr>
      <vt:lpstr>IEEE Standards 802.11,a,b,g,n</vt:lpstr>
      <vt:lpstr>IEEE 802.11 Wireless LAN Standard</vt:lpstr>
      <vt:lpstr>IEEE 802.11 Wireless LAN Standard</vt:lpstr>
      <vt:lpstr>802.11a</vt:lpstr>
      <vt:lpstr>802.11b</vt:lpstr>
      <vt:lpstr>802.11g</vt:lpstr>
      <vt:lpstr>802.11n</vt:lpstr>
      <vt:lpstr>Data Link Layer </vt:lpstr>
      <vt:lpstr>Data Link Layer</vt:lpstr>
      <vt:lpstr>Framing</vt:lpstr>
      <vt:lpstr>Framing – Byte Count</vt:lpstr>
      <vt:lpstr>Framing – Flag bytes with byte stuffing</vt:lpstr>
      <vt:lpstr>Framing – Flag bits with bit stuffing </vt:lpstr>
      <vt:lpstr>Framing – Physical layer coding violations</vt:lpstr>
      <vt:lpstr>Data Link Control</vt:lpstr>
      <vt:lpstr>Flow Control</vt:lpstr>
      <vt:lpstr>Stop-and-wait Flow Control</vt:lpstr>
      <vt:lpstr>Stop-and-wait Flow Control</vt:lpstr>
      <vt:lpstr>Sliding Window Flow Control</vt:lpstr>
      <vt:lpstr>Slide 148</vt:lpstr>
      <vt:lpstr>Slide 149</vt:lpstr>
      <vt:lpstr>Error Control</vt:lpstr>
      <vt:lpstr>Error Control</vt:lpstr>
      <vt:lpstr>Stop-and-Wait ARQ</vt:lpstr>
      <vt:lpstr>Stop-and-Wait ARQ</vt:lpstr>
      <vt:lpstr>Stop-and-Wait ARQ</vt:lpstr>
      <vt:lpstr>Go-Back-N ARQ</vt:lpstr>
      <vt:lpstr>Slide 156</vt:lpstr>
      <vt:lpstr>Slide 157</vt:lpstr>
      <vt:lpstr>Slide 158</vt:lpstr>
      <vt:lpstr>Selective Repeat ARQ</vt:lpstr>
      <vt:lpstr>Selective Repeat ARQ</vt:lpstr>
      <vt:lpstr>Piggybacking</vt:lpstr>
      <vt:lpstr>High-Level Data Link Control (HDLC)</vt:lpstr>
      <vt:lpstr>HDLC</vt:lpstr>
      <vt:lpstr>HDLC</vt:lpstr>
      <vt:lpstr>HDLC</vt:lpstr>
      <vt:lpstr>HDLC</vt:lpstr>
      <vt:lpstr>HDLC</vt:lpstr>
      <vt:lpstr>Point-to-Point Protocol (PPP)</vt:lpstr>
      <vt:lpstr>PPP</vt:lpstr>
      <vt:lpstr>PPP Requirements</vt:lpstr>
      <vt:lpstr>Multiple Access Techniques</vt:lpstr>
      <vt:lpstr>Random Access Protocol</vt:lpstr>
      <vt:lpstr>ALOHA</vt:lpstr>
      <vt:lpstr>Pure ALOHA</vt:lpstr>
      <vt:lpstr>Slotted ALOHA</vt:lpstr>
      <vt:lpstr>Carrier Sense Multiple Access (CSMA)</vt:lpstr>
      <vt:lpstr>Carrier Sense Multiple Access (CSMA)</vt:lpstr>
      <vt:lpstr>CSMA-Collision Detection (CD)</vt:lpstr>
      <vt:lpstr>CSMA-Collision Avoidance (CA)</vt:lpstr>
      <vt:lpstr>Controlled Access Protocols</vt:lpstr>
      <vt:lpstr>Controlled Access Protocols – Polling </vt:lpstr>
      <vt:lpstr>Controlled Access Protocols – Reservation</vt:lpstr>
      <vt:lpstr>Controlled Access Protocols – Token Passing</vt:lpstr>
      <vt:lpstr>Channelization Protocols</vt:lpstr>
      <vt:lpstr>FDMA</vt:lpstr>
      <vt:lpstr>TDMA</vt:lpstr>
      <vt:lpstr>CDMA</vt:lpstr>
      <vt:lpstr>Networking Devices</vt:lpstr>
      <vt:lpstr>Hubs</vt:lpstr>
      <vt:lpstr>Repeaters</vt:lpstr>
      <vt:lpstr>Bridges</vt:lpstr>
      <vt:lpstr>Two and Three layer switches</vt:lpstr>
      <vt:lpstr>Three layer Switch</vt:lpstr>
      <vt:lpstr>Gateway</vt:lpstr>
      <vt:lpstr>Backbone Networks</vt:lpstr>
      <vt:lpstr>Slide 196</vt:lpstr>
      <vt:lpstr>Virtual LAN</vt:lpstr>
      <vt:lpstr>Virtual LAN</vt:lpstr>
      <vt:lpstr>Transport Layer and Network Layer  </vt:lpstr>
      <vt:lpstr>Process-to-Process Delivery</vt:lpstr>
      <vt:lpstr>Types of Data Delivery</vt:lpstr>
      <vt:lpstr>User Datagram Protocol (UDP)</vt:lpstr>
      <vt:lpstr>UDP Applications</vt:lpstr>
      <vt:lpstr>Transmission Control Protocol (TCP)</vt:lpstr>
      <vt:lpstr>Transmission Control Protocol (TCP)</vt:lpstr>
      <vt:lpstr>TCP Applications</vt:lpstr>
      <vt:lpstr>Congestion Control &amp; Quality of Services (QoS)</vt:lpstr>
      <vt:lpstr>Data Traffic</vt:lpstr>
      <vt:lpstr>Congestion Control</vt:lpstr>
      <vt:lpstr>Congestion Control</vt:lpstr>
      <vt:lpstr>Congestion Control</vt:lpstr>
      <vt:lpstr>Open loop congestion control</vt:lpstr>
      <vt:lpstr>Open loop congestion control</vt:lpstr>
      <vt:lpstr>Closed Loop Congestion Control</vt:lpstr>
      <vt:lpstr>Closed Loop Congestion Control</vt:lpstr>
      <vt:lpstr>Closed Loop Congestion Control</vt:lpstr>
      <vt:lpstr>Quality of Services (QoS)</vt:lpstr>
      <vt:lpstr>Quality of Services (QoS)</vt:lpstr>
      <vt:lpstr>Quality of Services (QoS)</vt:lpstr>
      <vt:lpstr>Quality of Services (QoS)</vt:lpstr>
      <vt:lpstr>Quality of Services (QoS)</vt:lpstr>
      <vt:lpstr>Quality of Services (QoS)</vt:lpstr>
      <vt:lpstr>Quality of Services (QoS)</vt:lpstr>
      <vt:lpstr>IP Address and its Format</vt:lpstr>
      <vt:lpstr>IP Address and its Format</vt:lpstr>
      <vt:lpstr>IP Address and its Format</vt:lpstr>
      <vt:lpstr>IP Address and its Format</vt:lpstr>
      <vt:lpstr>IP Address and its Format</vt:lpstr>
      <vt:lpstr>IP Address and its Format</vt:lpstr>
      <vt:lpstr>IP Address and its Format</vt:lpstr>
      <vt:lpstr>Classful IP addresses</vt:lpstr>
      <vt:lpstr>Classful IP addresses</vt:lpstr>
      <vt:lpstr>Classful IP addresses</vt:lpstr>
      <vt:lpstr>Classful IP addresses</vt:lpstr>
      <vt:lpstr>Classful IP addresses</vt:lpstr>
      <vt:lpstr>IP Address and its Format</vt:lpstr>
      <vt:lpstr>Slide 237</vt:lpstr>
      <vt:lpstr>IPv6</vt:lpstr>
      <vt:lpstr>IPv6</vt:lpstr>
      <vt:lpstr>Network Address Translation (NAT)</vt:lpstr>
      <vt:lpstr>NAT</vt:lpstr>
      <vt:lpstr>Address Resolution Protocol (ARP) </vt:lpstr>
      <vt:lpstr>Address Resolution Protocol (ARP) </vt:lpstr>
      <vt:lpstr>Reverse ARP (RARP) </vt:lpstr>
      <vt:lpstr>Dynamic Host Configuration Protocol (DHCP)</vt:lpstr>
      <vt:lpstr>DHCP</vt:lpstr>
      <vt:lpstr>Internet Control Message Protocol (ICMP)</vt:lpstr>
      <vt:lpstr>Internet Control Message Protocol (ICMP)</vt:lpstr>
      <vt:lpstr>Internet Control Message Protocol (ICMP)</vt:lpstr>
      <vt:lpstr>Internet Group Management Protocol (IGMP)</vt:lpstr>
      <vt:lpstr>IGMP Message Types</vt:lpstr>
      <vt:lpstr>Network Layer Design Issues: Delivery, Forwarding, and Routing</vt:lpstr>
      <vt:lpstr>Network Layer Design Issues: Delivery</vt:lpstr>
      <vt:lpstr>Network Layer Design Issues: Delivery</vt:lpstr>
      <vt:lpstr>Network Layer Design Issues: Forwarding</vt:lpstr>
      <vt:lpstr>Network Layer Design Issues: Routing</vt:lpstr>
      <vt:lpstr>Routing Protocols</vt:lpstr>
      <vt:lpstr>Distance Vector Routing</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Communication Network</dc:title>
  <dc:creator>M.T.HASAN</dc:creator>
  <cp:lastModifiedBy>ACET-ET</cp:lastModifiedBy>
  <cp:revision>1344</cp:revision>
  <cp:lastPrinted>2016-02-26T04:52:29Z</cp:lastPrinted>
  <dcterms:created xsi:type="dcterms:W3CDTF">2014-11-01T08:25:42Z</dcterms:created>
  <dcterms:modified xsi:type="dcterms:W3CDTF">2018-07-25T04:50:19Z</dcterms:modified>
</cp:coreProperties>
</file>